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33" r:id="rId3"/>
    <p:sldId id="345" r:id="rId4"/>
    <p:sldId id="288" r:id="rId5"/>
    <p:sldId id="281" r:id="rId6"/>
    <p:sldId id="334" r:id="rId7"/>
    <p:sldId id="335" r:id="rId8"/>
    <p:sldId id="336" r:id="rId9"/>
    <p:sldId id="317" r:id="rId10"/>
    <p:sldId id="337" r:id="rId11"/>
    <p:sldId id="338" r:id="rId12"/>
    <p:sldId id="342" r:id="rId13"/>
    <p:sldId id="339" r:id="rId14"/>
    <p:sldId id="340" r:id="rId15"/>
    <p:sldId id="289" r:id="rId16"/>
    <p:sldId id="329" r:id="rId17"/>
    <p:sldId id="318" r:id="rId18"/>
    <p:sldId id="293" r:id="rId19"/>
    <p:sldId id="321" r:id="rId20"/>
    <p:sldId id="332" r:id="rId21"/>
    <p:sldId id="341" r:id="rId22"/>
    <p:sldId id="273" r:id="rId23"/>
    <p:sldId id="330" r:id="rId24"/>
    <p:sldId id="272" r:id="rId25"/>
    <p:sldId id="343" r:id="rId26"/>
    <p:sldId id="344" r:id="rId27"/>
    <p:sldId id="328" r:id="rId2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BD97"/>
    <a:srgbClr val="3BFF94"/>
    <a:srgbClr val="DDD9C3"/>
    <a:srgbClr val="F8F8F8"/>
    <a:srgbClr val="10253F"/>
    <a:srgbClr val="FFCC00"/>
    <a:srgbClr val="CC9900"/>
    <a:srgbClr val="FFFF00"/>
    <a:srgbClr val="9AB5E4"/>
    <a:srgbClr val="6893C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4" autoAdjust="0"/>
    <p:restoredTop sz="94660"/>
  </p:normalViewPr>
  <p:slideViewPr>
    <p:cSldViewPr showGuides="1">
      <p:cViewPr varScale="1">
        <p:scale>
          <a:sx n="68" d="100"/>
          <a:sy n="68" d="100"/>
        </p:scale>
        <p:origin x="-5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BE6B7BB-F5A8-4C13-B0B7-C195E8B27F25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E465D00-5923-4492-9991-2DE2C34DB9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65D00-5923-4492-9991-2DE2C34DB96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23DBD7-6457-4102-A8C8-92B2CB55AA4C}" type="slidenum">
              <a:rPr lang="en-US"/>
              <a:pPr/>
              <a:t>12</a:t>
            </a:fld>
            <a:endParaRPr lang="en-US"/>
          </a:p>
        </p:txBody>
      </p:sp>
      <p:sp>
        <p:nvSpPr>
          <p:cNvPr id="256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84275" y="700088"/>
            <a:ext cx="4641850" cy="3481387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93FD38-4B42-4ADB-9FBA-3D06F0DC6468}" type="slidenum">
              <a:rPr lang="en-US"/>
              <a:pPr/>
              <a:t>13</a:t>
            </a:fld>
            <a:endParaRPr lang="en-US"/>
          </a:p>
        </p:txBody>
      </p:sp>
      <p:sp>
        <p:nvSpPr>
          <p:cNvPr id="266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84275" y="700088"/>
            <a:ext cx="4641850" cy="3481387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BE623B-02D5-4824-A130-13CA57CFFA72}" type="slidenum">
              <a:rPr lang="en-US"/>
              <a:pPr/>
              <a:t>14</a:t>
            </a:fld>
            <a:endParaRPr lang="en-US"/>
          </a:p>
        </p:txBody>
      </p:sp>
      <p:sp>
        <p:nvSpPr>
          <p:cNvPr id="276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84275" y="700088"/>
            <a:ext cx="4641850" cy="3481387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D6D9DE-4AC2-4E85-952E-C54F1A47CD2B}" type="slidenum">
              <a:rPr lang="en-US"/>
              <a:pPr/>
              <a:t>15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9269E7-7502-4FCD-B42E-9DB468D1AB95}" type="slidenum">
              <a:rPr lang="en-US"/>
              <a:pPr/>
              <a:t>16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3062"/>
          </a:xfrm>
          <a:noFill/>
          <a:ln/>
        </p:spPr>
        <p:txBody>
          <a:bodyPr lIns="87310" tIns="43654" rIns="87310" bIns="43654"/>
          <a:lstStyle/>
          <a:p>
            <a:pPr eaLnBrk="1" hangingPunct="1"/>
            <a:r>
              <a:rPr lang="en-US" smtClean="0"/>
              <a:t>Anita mentioned that they have a “new approach” to construction management – manager must be Maine contractor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8C8AE2-763C-4A3D-9368-4D8D98CE01C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5AA884-018C-40FF-91A1-F260290ED1B4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5ED988-5641-442C-AE02-FCEC1F4B85AA}" type="slidenum">
              <a:rPr lang="en-US"/>
              <a:pPr/>
              <a:t>19</a:t>
            </a:fld>
            <a:endParaRPr lang="en-US"/>
          </a:p>
        </p:txBody>
      </p:sp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/>
        <p:txBody>
          <a:bodyPr lIns="91435" tIns="45717" rIns="91435" bIns="45717"/>
          <a:lstStyle/>
          <a:p>
            <a:endParaRPr lang="en-US"/>
          </a:p>
        </p:txBody>
      </p:sp>
      <p:sp>
        <p:nvSpPr>
          <p:cNvPr id="14340" name="Slide Number Placeholder 3"/>
          <p:cNvSpPr txBox="1">
            <a:spLocks noGrp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7" rIns="91435" bIns="45717" anchor="b"/>
          <a:lstStyle/>
          <a:p>
            <a:pPr algn="r" defTabSz="913980"/>
            <a:fld id="{3945EB29-D939-498A-8B4C-BF5148E31C95}" type="slidenum">
              <a:rPr lang="en-US" sz="1200"/>
              <a:pPr algn="r" defTabSz="913980"/>
              <a:t>19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65D00-5923-4492-9991-2DE2C34DB96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65D00-5923-4492-9991-2DE2C34DB96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0A7512-EDEB-4F8A-AD1F-BE6ECCF25601}" type="slidenum">
              <a:rPr lang="en-US"/>
              <a:pPr/>
              <a:t>2</a:t>
            </a:fld>
            <a:endParaRPr lang="en-US"/>
          </a:p>
        </p:txBody>
      </p:sp>
      <p:sp>
        <p:nvSpPr>
          <p:cNvPr id="204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84275" y="700088"/>
            <a:ext cx="4641850" cy="3481387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8DA5CF-04EE-4377-AD3A-D500A4A923B6}" type="slidenum">
              <a:rPr lang="en-US"/>
              <a:pPr/>
              <a:t>4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1EBFC0-5B38-495D-851F-6101157C3D04}" type="slidenum">
              <a:rPr lang="en-US"/>
              <a:pPr/>
              <a:t>5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3" y="4416099"/>
            <a:ext cx="5142177" cy="418245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18D1C3-14C3-4D87-B92A-1D18F58F1BDB}" type="slidenum">
              <a:rPr lang="en-US"/>
              <a:pPr/>
              <a:t>6</a:t>
            </a:fld>
            <a:endParaRPr lang="en-US"/>
          </a:p>
        </p:txBody>
      </p:sp>
      <p:sp>
        <p:nvSpPr>
          <p:cNvPr id="215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84275" y="700088"/>
            <a:ext cx="4641850" cy="3481387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92EE5-4A32-426F-A035-36F2281C2346}" type="slidenum">
              <a:rPr lang="en-US"/>
              <a:pPr/>
              <a:t>7</a:t>
            </a:fld>
            <a:endParaRPr lang="en-US"/>
          </a:p>
        </p:txBody>
      </p:sp>
      <p:sp>
        <p:nvSpPr>
          <p:cNvPr id="225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84275" y="700088"/>
            <a:ext cx="4641850" cy="3481387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6A466A-C53B-4904-8D71-982E98C38E2F}" type="slidenum">
              <a:rPr lang="en-US"/>
              <a:pPr/>
              <a:t>8</a:t>
            </a:fld>
            <a:endParaRPr lang="en-US"/>
          </a:p>
        </p:txBody>
      </p:sp>
      <p:sp>
        <p:nvSpPr>
          <p:cNvPr id="235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84275" y="700088"/>
            <a:ext cx="4641850" cy="3481387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2D8B9-47B1-4D2F-B177-21470C1EA5CF}" type="slidenum">
              <a:rPr lang="en-US"/>
              <a:pPr/>
              <a:t>10</a:t>
            </a:fld>
            <a:endParaRPr lang="en-US"/>
          </a:p>
        </p:txBody>
      </p:sp>
      <p:sp>
        <p:nvSpPr>
          <p:cNvPr id="245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84275" y="700088"/>
            <a:ext cx="4641850" cy="3481387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23DBD7-6457-4102-A8C8-92B2CB55AA4C}" type="slidenum">
              <a:rPr lang="en-US"/>
              <a:pPr/>
              <a:t>11</a:t>
            </a:fld>
            <a:endParaRPr lang="en-US"/>
          </a:p>
        </p:txBody>
      </p:sp>
      <p:sp>
        <p:nvSpPr>
          <p:cNvPr id="256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84275" y="700088"/>
            <a:ext cx="4641850" cy="3481387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07FC-3DBA-47B0-B15C-9D7AE9550C61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7626-A81D-4797-9ED1-161EF6F8F3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07FC-3DBA-47B0-B15C-9D7AE9550C61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7626-A81D-4797-9ED1-161EF6F8F3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07FC-3DBA-47B0-B15C-9D7AE9550C61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7626-A81D-4797-9ED1-161EF6F8F3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07FC-3DBA-47B0-B15C-9D7AE9550C61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7626-A81D-4797-9ED1-161EF6F8F3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07FC-3DBA-47B0-B15C-9D7AE9550C61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7626-A81D-4797-9ED1-161EF6F8F3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07FC-3DBA-47B0-B15C-9D7AE9550C61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7626-A81D-4797-9ED1-161EF6F8F3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07FC-3DBA-47B0-B15C-9D7AE9550C61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7626-A81D-4797-9ED1-161EF6F8F3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07FC-3DBA-47B0-B15C-9D7AE9550C61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7626-A81D-4797-9ED1-161EF6F8F3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07FC-3DBA-47B0-B15C-9D7AE9550C61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7626-A81D-4797-9ED1-161EF6F8F3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07FC-3DBA-47B0-B15C-9D7AE9550C61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7626-A81D-4797-9ED1-161EF6F8F3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07FC-3DBA-47B0-B15C-9D7AE9550C61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07626-A81D-4797-9ED1-161EF6F8F3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007FC-3DBA-47B0-B15C-9D7AE9550C61}" type="datetimeFigureOut">
              <a:rPr lang="en-US" smtClean="0"/>
              <a:pPr/>
              <a:t>11/14/2011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07626-A81D-4797-9ED1-161EF6F8F3F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inebiz.biz/news47564.html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hyperlink" Target="http://www.greencomfortsafe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hyperlink" Target="http://pressherald.mainetoday.com/story.php?id=290516&amp;ac=PHnws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://www.cerealus.com/" TargetMode="External"/><Relationship Id="rId4" Type="http://schemas.openxmlformats.org/officeDocument/2006/relationships/image" Target="../media/image11.jpeg"/><Relationship Id="rId9" Type="http://schemas.openxmlformats.org/officeDocument/2006/relationships/hyperlink" Target="http://umaine.edu/pdc/files/2011/09/Pilot-Coater-at-PDC.pdf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orestbioproducts.umaine.edu/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3.png"/><Relationship Id="rId7" Type="http://schemas.openxmlformats.org/officeDocument/2006/relationships/image" Target="../media/image4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tel:207-581-1968" TargetMode="External"/><Relationship Id="rId2" Type="http://schemas.openxmlformats.org/officeDocument/2006/relationships/hyperlink" Target="mailto:imanev@maine.edu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vimeo.com/32013365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Maine Aerial_01.jp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393787"/>
            <a:ext cx="9144000" cy="607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UMaine Aerial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3787"/>
            <a:ext cx="9144000" cy="607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AClogomark 2blue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65304" y="609600"/>
            <a:ext cx="3413391" cy="1029561"/>
          </a:xfrm>
          <a:prstGeom prst="rect">
            <a:avLst/>
          </a:prstGeom>
          <a:effectLst/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38200" y="5029200"/>
            <a:ext cx="7772400" cy="990600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>
                <a:solidFill>
                  <a:schemeClr val="bg1"/>
                </a:solidFill>
              </a:rPr>
              <a:t>Clean Tech Corridor</a:t>
            </a:r>
            <a:br>
              <a:rPr lang="en-US" b="1" cap="small" dirty="0" smtClean="0">
                <a:solidFill>
                  <a:schemeClr val="bg1"/>
                </a:solidFill>
              </a:rPr>
            </a:br>
            <a:r>
              <a:rPr lang="en-US" b="1" cap="small" dirty="0" err="1" smtClean="0">
                <a:solidFill>
                  <a:schemeClr val="bg1"/>
                </a:solidFill>
              </a:rPr>
              <a:t>Umaine’s</a:t>
            </a:r>
            <a:r>
              <a:rPr lang="en-US" b="1" cap="small" dirty="0" smtClean="0">
                <a:solidFill>
                  <a:schemeClr val="bg1"/>
                </a:solidFill>
              </a:rPr>
              <a:t> Capacity and Assets</a:t>
            </a:r>
            <a:br>
              <a:rPr lang="en-US" b="1" cap="small" dirty="0" smtClean="0">
                <a:solidFill>
                  <a:schemeClr val="bg1"/>
                </a:solidFill>
              </a:rPr>
            </a:br>
            <a:r>
              <a:rPr lang="en-US" b="1" cap="small" dirty="0" smtClean="0">
                <a:solidFill>
                  <a:schemeClr val="bg1"/>
                </a:solidFill>
              </a:rPr>
              <a:t>Jake </a:t>
            </a:r>
            <a:r>
              <a:rPr lang="en-US" b="1" cap="small" dirty="0" smtClean="0">
                <a:solidFill>
                  <a:schemeClr val="bg1"/>
                </a:solidFill>
              </a:rPr>
              <a:t>Ward, </a:t>
            </a:r>
            <a:br>
              <a:rPr lang="en-US" b="1" cap="small" dirty="0" smtClean="0">
                <a:solidFill>
                  <a:schemeClr val="bg1"/>
                </a:solidFill>
              </a:rPr>
            </a:br>
            <a:endParaRPr lang="en-US" b="1" cap="smal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74C2-0AB0-4B97-BAF2-24AEE45B9717}" type="datetime2">
              <a:rPr lang="en-US"/>
              <a:pPr/>
              <a:t>Monday, November 14,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Jake Ward, Director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D9A3B-197D-431C-A44A-E755E8AE2053}" type="slidenum">
              <a:rPr lang="en-US"/>
              <a:pPr/>
              <a:t>10</a:t>
            </a:fld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Contract Service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Specialized services </a:t>
            </a:r>
          </a:p>
          <a:p>
            <a:pPr lvl="1"/>
            <a:r>
              <a:rPr lang="en-US" dirty="0"/>
              <a:t>Testing, </a:t>
            </a:r>
            <a:r>
              <a:rPr lang="en-US" dirty="0" smtClean="0"/>
              <a:t>analysis</a:t>
            </a:r>
            <a:r>
              <a:rPr lang="en-US" dirty="0"/>
              <a:t>, technical training that may not exist in private sector </a:t>
            </a:r>
          </a:p>
          <a:p>
            <a:r>
              <a:rPr lang="en-US" dirty="0"/>
              <a:t>Company specific, fee for service</a:t>
            </a:r>
          </a:p>
          <a:p>
            <a:r>
              <a:rPr lang="en-US" dirty="0"/>
              <a:t>Based on existing capabilities, staff and facilities</a:t>
            </a:r>
          </a:p>
          <a:p>
            <a:r>
              <a:rPr lang="en-US" dirty="0"/>
              <a:t>Sometimes student involvement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17228-45CE-4761-90D5-ECB22FA393B5}" type="datetime2">
              <a:rPr lang="en-US"/>
              <a:pPr/>
              <a:t>Monday, November 14,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Jake Ward, Director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1694-6A5E-495F-BC36-4426E4FA4DE0}" type="slidenum">
              <a:rPr lang="en-US"/>
              <a:pPr/>
              <a:t>11</a:t>
            </a:fld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200"/>
              <a:t>Access to Facilities and Equipment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Company has their personel use labs and/or equipment</a:t>
            </a:r>
          </a:p>
          <a:p>
            <a:r>
              <a:rPr lang="en-US"/>
              <a:t>Usually fee for service based on the equipment and duration</a:t>
            </a:r>
          </a:p>
          <a:p>
            <a:r>
              <a:rPr lang="en-US"/>
              <a:t>Company assumes liability for their people and damages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17228-45CE-4761-90D5-ECB22FA393B5}" type="datetime2">
              <a:rPr lang="en-US"/>
              <a:pPr/>
              <a:t>Monday, November 14,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Jake Ward, Director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A1694-6A5E-495F-BC36-4426E4FA4DE0}" type="slidenum">
              <a:rPr lang="en-US"/>
              <a:pPr/>
              <a:t>12</a:t>
            </a:fld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200" dirty="0" smtClean="0"/>
              <a:t>Technology Transfer</a:t>
            </a:r>
            <a:endParaRPr lang="en-US" sz="3200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UMaine Technology  for License and Commercialization</a:t>
            </a:r>
            <a:endParaRPr lang="en-US" dirty="0"/>
          </a:p>
          <a:p>
            <a:r>
              <a:rPr lang="en-US" dirty="0" smtClean="0"/>
              <a:t>Company commercializes – royalty to UM</a:t>
            </a:r>
          </a:p>
          <a:p>
            <a:r>
              <a:rPr lang="en-US" dirty="0" smtClean="0"/>
              <a:t>Joint Inventions</a:t>
            </a:r>
          </a:p>
          <a:p>
            <a:r>
              <a:rPr lang="en-US" dirty="0" smtClean="0"/>
              <a:t>Existing Companies or Start-ups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7A1E-FF41-47DF-A10C-DF774DD85DC6}" type="datetime2">
              <a:rPr lang="en-US"/>
              <a:pPr/>
              <a:t>Monday, November 14,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Jake Ward, Director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56D71-CC57-4D04-9804-568178078EE1}" type="slidenum">
              <a:rPr lang="en-US"/>
              <a:pPr/>
              <a:t>13</a:t>
            </a:fld>
            <a:endParaRPr 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200"/>
              <a:t/>
            </a:r>
            <a:br>
              <a:rPr lang="en-US" sz="3200"/>
            </a:br>
            <a:r>
              <a:rPr lang="en-US" sz="3200"/>
              <a:t>Student Projects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Class design, senior capstone projects</a:t>
            </a:r>
          </a:p>
          <a:p>
            <a:r>
              <a:rPr lang="en-US"/>
              <a:t>Company provides topics, some materials and supplies cost, and advice</a:t>
            </a:r>
          </a:p>
          <a:p>
            <a:r>
              <a:rPr lang="en-US"/>
              <a:t>Typically fall within one or two semesters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8003-C6A6-4B74-B777-FD53ADA3B615}" type="datetime2">
              <a:rPr lang="en-US"/>
              <a:pPr/>
              <a:t>Monday, November 14,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Jake Ward, Director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60C16-AF1A-41E3-9B42-8194EBF5E346}" type="slidenum">
              <a:rPr lang="en-US"/>
              <a:pPr/>
              <a:t>14</a:t>
            </a:fld>
            <a:endParaRPr 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Internships and Co-ops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Opportunities for student experience</a:t>
            </a:r>
          </a:p>
          <a:p>
            <a:r>
              <a:rPr lang="en-US" dirty="0"/>
              <a:t>Companies get to see students before graduation</a:t>
            </a:r>
          </a:p>
          <a:p>
            <a:r>
              <a:rPr lang="en-US" dirty="0"/>
              <a:t>Some formal programs (P&amp;P), most departments will </a:t>
            </a:r>
            <a:r>
              <a:rPr lang="en-US" dirty="0" smtClean="0"/>
              <a:t>facilitate</a:t>
            </a:r>
          </a:p>
          <a:p>
            <a:r>
              <a:rPr lang="en-US" dirty="0" smtClean="0"/>
              <a:t>New – Renewable Energy Summer 2011</a:t>
            </a:r>
          </a:p>
          <a:p>
            <a:r>
              <a:rPr lang="en-US" dirty="0" smtClean="0"/>
              <a:t>New – Innovation Engineering Summer 2012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6553200" y="2133600"/>
            <a:ext cx="2209800" cy="3429000"/>
          </a:xfrm>
          <a:prstGeom prst="rect">
            <a:avLst/>
          </a:prstGeom>
          <a:solidFill>
            <a:srgbClr val="D5DA9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124200" y="2133600"/>
            <a:ext cx="3276600" cy="3200400"/>
          </a:xfrm>
          <a:prstGeom prst="rect">
            <a:avLst/>
          </a:prstGeom>
          <a:solidFill>
            <a:srgbClr val="DCC2D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57200" y="2133600"/>
            <a:ext cx="2514600" cy="3429000"/>
          </a:xfrm>
          <a:prstGeom prst="rect">
            <a:avLst/>
          </a:prstGeom>
          <a:solidFill>
            <a:srgbClr val="ABF68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-152400"/>
            <a:ext cx="86106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r>
              <a:rPr lang="en-US" sz="2400" smtClean="0"/>
              <a:t>Looking at Partnerships - Leveraging Resources</a:t>
            </a:r>
            <a:br>
              <a:rPr lang="en-US" sz="2400" smtClean="0"/>
            </a:br>
            <a:r>
              <a:rPr lang="en-US" sz="2400" smtClean="0"/>
              <a:t>“Clusters”</a:t>
            </a:r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 flipH="1">
            <a:off x="457200" y="1143000"/>
            <a:ext cx="0" cy="29575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H="1">
            <a:off x="8686800" y="1676400"/>
            <a:ext cx="28575" cy="24368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381000" y="2057400"/>
            <a:ext cx="8382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3657600" y="5334000"/>
            <a:ext cx="22526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i="1">
                <a:solidFill>
                  <a:srgbClr val="FF3300"/>
                </a:solidFill>
              </a:rPr>
              <a:t>Valley of Death</a:t>
            </a:r>
            <a:endParaRPr lang="en-US" sz="7200" i="1">
              <a:solidFill>
                <a:srgbClr val="FF3300"/>
              </a:solidFill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838200"/>
            <a:ext cx="16954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>
                <a:solidFill>
                  <a:schemeClr val="tx1"/>
                </a:solidFill>
              </a:rPr>
              <a:t>Basic Research</a:t>
            </a:r>
            <a:endParaRPr lang="en-US" sz="2400" i="1">
              <a:solidFill>
                <a:schemeClr val="tx1"/>
              </a:solidFill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1301750" y="1295400"/>
            <a:ext cx="18986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>
                <a:solidFill>
                  <a:schemeClr val="tx1"/>
                </a:solidFill>
              </a:rPr>
              <a:t>Applied Research</a:t>
            </a:r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6858000" y="990600"/>
            <a:ext cx="12557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>
                <a:solidFill>
                  <a:schemeClr val="tx1"/>
                </a:solidFill>
              </a:rPr>
              <a:t>Production</a:t>
            </a: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3200400" y="990600"/>
            <a:ext cx="1616075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>
                <a:solidFill>
                  <a:schemeClr val="tx1"/>
                </a:solidFill>
              </a:rPr>
              <a:t>Development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>
                <a:solidFill>
                  <a:schemeClr val="tx1"/>
                </a:solidFill>
              </a:rPr>
              <a:t>Demonstration</a:t>
            </a:r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4800600" y="1371600"/>
            <a:ext cx="19923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>
                <a:solidFill>
                  <a:schemeClr val="tx1"/>
                </a:solidFill>
              </a:rPr>
              <a:t>Commercialization</a:t>
            </a: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>
            <a:off x="2209800" y="2057400"/>
            <a:ext cx="0" cy="128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>
            <a:off x="4038600" y="1624013"/>
            <a:ext cx="0" cy="585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>
            <a:off x="5715000" y="2057400"/>
            <a:ext cx="0" cy="128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7315200" y="609600"/>
            <a:ext cx="528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1" i="1">
                <a:solidFill>
                  <a:srgbClr val="000000"/>
                </a:solidFill>
              </a:rPr>
              <a:t>+$$</a:t>
            </a:r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0" y="6019800"/>
            <a:ext cx="8102600" cy="290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300" b="1" i="1">
                <a:solidFill>
                  <a:schemeClr val="tx1"/>
                </a:solidFill>
              </a:rPr>
              <a:t>Who is working with who?           </a:t>
            </a:r>
          </a:p>
        </p:txBody>
      </p:sp>
      <p:sp>
        <p:nvSpPr>
          <p:cNvPr id="9236" name="Line 20"/>
          <p:cNvSpPr>
            <a:spLocks noChangeShapeType="1"/>
          </p:cNvSpPr>
          <p:nvPr/>
        </p:nvSpPr>
        <p:spPr bwMode="auto">
          <a:xfrm>
            <a:off x="5715000" y="1624013"/>
            <a:ext cx="0" cy="585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>
            <a:off x="2209800" y="1600200"/>
            <a:ext cx="0" cy="585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8" name="Line 22"/>
          <p:cNvSpPr>
            <a:spLocks noChangeShapeType="1"/>
          </p:cNvSpPr>
          <p:nvPr/>
        </p:nvSpPr>
        <p:spPr bwMode="auto">
          <a:xfrm>
            <a:off x="7467600" y="1600200"/>
            <a:ext cx="0" cy="585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9" name="Line 23"/>
          <p:cNvSpPr>
            <a:spLocks noChangeShapeType="1"/>
          </p:cNvSpPr>
          <p:nvPr/>
        </p:nvSpPr>
        <p:spPr bwMode="auto">
          <a:xfrm>
            <a:off x="3048000" y="1752600"/>
            <a:ext cx="0" cy="3505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0" name="Line 24"/>
          <p:cNvSpPr>
            <a:spLocks noChangeShapeType="1"/>
          </p:cNvSpPr>
          <p:nvPr/>
        </p:nvSpPr>
        <p:spPr bwMode="auto">
          <a:xfrm>
            <a:off x="6477000" y="1752600"/>
            <a:ext cx="0" cy="3505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698121" y="3657600"/>
            <a:ext cx="15819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800" b="1" dirty="0">
                <a:solidFill>
                  <a:schemeClr val="tx1"/>
                </a:solidFill>
              </a:rPr>
              <a:t>Research Univ.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Fed Labs.</a:t>
            </a:r>
            <a:endParaRPr lang="en-US" sz="1800" b="1" dirty="0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b="1" dirty="0">
                <a:solidFill>
                  <a:schemeClr val="tx1"/>
                </a:solidFill>
              </a:rPr>
              <a:t>Non-profits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b="1" dirty="0">
                <a:solidFill>
                  <a:schemeClr val="tx1"/>
                </a:solidFill>
              </a:rPr>
              <a:t>Size-varies</a:t>
            </a:r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auto">
          <a:xfrm>
            <a:off x="3911600" y="2743200"/>
            <a:ext cx="1746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chemeClr val="tx1"/>
                </a:solidFill>
              </a:rPr>
              <a:t>Start-ups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chemeClr val="tx1"/>
                </a:solidFill>
              </a:rPr>
              <a:t>&amp; SME’s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sz="1800" b="1">
              <a:solidFill>
                <a:schemeClr val="tx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chemeClr val="tx1"/>
                </a:solidFill>
              </a:rPr>
              <a:t>A lot in Maine!</a:t>
            </a:r>
          </a:p>
        </p:txBody>
      </p:sp>
      <p:sp>
        <p:nvSpPr>
          <p:cNvPr id="9243" name="Text Box 27"/>
          <p:cNvSpPr txBox="1">
            <a:spLocks noChangeArrowheads="1"/>
          </p:cNvSpPr>
          <p:nvPr/>
        </p:nvSpPr>
        <p:spPr bwMode="auto">
          <a:xfrm>
            <a:off x="7010400" y="2743200"/>
            <a:ext cx="1822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chemeClr val="tx1"/>
                </a:solidFill>
              </a:rPr>
              <a:t>Large Co’s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chemeClr val="tx1"/>
                </a:solidFill>
              </a:rPr>
              <a:t>Fewer in Maine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chemeClr val="tx1"/>
                </a:solidFill>
              </a:rPr>
              <a:t>53 over 500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chemeClr val="tx1"/>
                </a:solidFill>
              </a:rPr>
              <a:t> employees</a:t>
            </a:r>
          </a:p>
        </p:txBody>
      </p:sp>
      <p:sp>
        <p:nvSpPr>
          <p:cNvPr id="9244" name="AutoShape 28"/>
          <p:cNvSpPr>
            <a:spLocks noChangeArrowheads="1"/>
          </p:cNvSpPr>
          <p:nvPr/>
        </p:nvSpPr>
        <p:spPr bwMode="auto">
          <a:xfrm>
            <a:off x="1143000" y="5638800"/>
            <a:ext cx="7162800" cy="962025"/>
          </a:xfrm>
          <a:prstGeom prst="curvedUpArrow">
            <a:avLst>
              <a:gd name="adj1" fmla="val 65941"/>
              <a:gd name="adj2" fmla="val 21485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45" name="AutoShape 29"/>
          <p:cNvSpPr>
            <a:spLocks noChangeArrowheads="1"/>
          </p:cNvSpPr>
          <p:nvPr/>
        </p:nvSpPr>
        <p:spPr bwMode="auto">
          <a:xfrm>
            <a:off x="2133600" y="2133600"/>
            <a:ext cx="1905000" cy="733425"/>
          </a:xfrm>
          <a:prstGeom prst="curvedDownArrow">
            <a:avLst>
              <a:gd name="adj1" fmla="val 51948"/>
              <a:gd name="adj2" fmla="val 103896"/>
              <a:gd name="adj3" fmla="val 3528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46" name="AutoShape 30"/>
          <p:cNvSpPr>
            <a:spLocks noChangeArrowheads="1"/>
          </p:cNvSpPr>
          <p:nvPr/>
        </p:nvSpPr>
        <p:spPr bwMode="auto">
          <a:xfrm>
            <a:off x="5715000" y="2209800"/>
            <a:ext cx="1671638" cy="609600"/>
          </a:xfrm>
          <a:prstGeom prst="curvedDownArrow">
            <a:avLst>
              <a:gd name="adj1" fmla="val 54844"/>
              <a:gd name="adj2" fmla="val 109688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47" name="AutoShape 31"/>
          <p:cNvSpPr>
            <a:spLocks noChangeArrowheads="1"/>
          </p:cNvSpPr>
          <p:nvPr/>
        </p:nvSpPr>
        <p:spPr bwMode="auto">
          <a:xfrm rot="-10576116">
            <a:off x="1981200" y="3276600"/>
            <a:ext cx="1905000" cy="762000"/>
          </a:xfrm>
          <a:prstGeom prst="curvedDownArrow">
            <a:avLst>
              <a:gd name="adj1" fmla="val 50000"/>
              <a:gd name="adj2" fmla="val 100000"/>
              <a:gd name="adj3" fmla="val 3528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48" name="AutoShape 32"/>
          <p:cNvSpPr>
            <a:spLocks noChangeArrowheads="1"/>
          </p:cNvSpPr>
          <p:nvPr/>
        </p:nvSpPr>
        <p:spPr bwMode="auto">
          <a:xfrm rot="10800000">
            <a:off x="5638800" y="3276600"/>
            <a:ext cx="1671638" cy="457200"/>
          </a:xfrm>
          <a:prstGeom prst="curvedDownArrow">
            <a:avLst>
              <a:gd name="adj1" fmla="val 73125"/>
              <a:gd name="adj2" fmla="val 14625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49" name="AutoShape 33"/>
          <p:cNvSpPr>
            <a:spLocks noChangeArrowheads="1"/>
          </p:cNvSpPr>
          <p:nvPr/>
        </p:nvSpPr>
        <p:spPr bwMode="auto">
          <a:xfrm rot="10800000">
            <a:off x="609600" y="4419600"/>
            <a:ext cx="7162800" cy="962025"/>
          </a:xfrm>
          <a:prstGeom prst="curvedUpArrow">
            <a:avLst>
              <a:gd name="adj1" fmla="val 65941"/>
              <a:gd name="adj2" fmla="val 21485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381000"/>
            <a:ext cx="5181600" cy="1447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R&amp;D /Tech Transfer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Pilot </a:t>
            </a:r>
            <a:r>
              <a:rPr lang="en-US" sz="4000" dirty="0" smtClean="0">
                <a:solidFill>
                  <a:schemeClr val="bg1"/>
                </a:solidFill>
              </a:rPr>
              <a:t>Plant Facilities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dirty="0" smtClean="0">
              <a:solidFill>
                <a:srgbClr val="8ECCFA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8686800" cy="4114800"/>
          </a:xfrm>
        </p:spPr>
        <p:txBody>
          <a:bodyPr>
            <a:normAutofit fontScale="85000" lnSpcReduction="20000"/>
          </a:bodyPr>
          <a:lstStyle/>
          <a:p>
            <a:pPr marL="406400" indent="-406400" eaLnBrk="1" hangingPunct="1">
              <a:lnSpc>
                <a:spcPct val="90000"/>
              </a:lnSpc>
            </a:pPr>
            <a:r>
              <a:rPr lang="en-US" sz="2000" dirty="0" smtClean="0"/>
              <a:t>University and Partners can do real scale development and demonstration projects</a:t>
            </a:r>
          </a:p>
          <a:p>
            <a:pPr marL="406400" indent="-406400" eaLnBrk="1" hangingPunct="1">
              <a:lnSpc>
                <a:spcPct val="45000"/>
              </a:lnSpc>
            </a:pPr>
            <a:endParaRPr lang="en-US" sz="1200" dirty="0" smtClean="0"/>
          </a:p>
          <a:p>
            <a:pPr marL="406400" indent="-406400" eaLnBrk="1" hangingPunct="1">
              <a:lnSpc>
                <a:spcPct val="90000"/>
              </a:lnSpc>
            </a:pPr>
            <a:r>
              <a:rPr lang="en-US" sz="2000" dirty="0" smtClean="0"/>
              <a:t>Companies can buy time to do prototyping and small production, troubleshooting projects</a:t>
            </a:r>
          </a:p>
          <a:p>
            <a:pPr marL="406400" indent="-406400" eaLnBrk="1" hangingPunct="1">
              <a:lnSpc>
                <a:spcPct val="65000"/>
              </a:lnSpc>
              <a:buFontTx/>
              <a:buNone/>
            </a:pPr>
            <a:endParaRPr lang="en-US" sz="700" dirty="0" smtClean="0"/>
          </a:p>
          <a:p>
            <a:pPr marL="406400" indent="-406400" eaLnBrk="1" hangingPunct="1">
              <a:lnSpc>
                <a:spcPct val="90000"/>
              </a:lnSpc>
            </a:pPr>
            <a:r>
              <a:rPr lang="en-US" sz="3000" dirty="0" smtClean="0"/>
              <a:t>Examples</a:t>
            </a:r>
          </a:p>
          <a:p>
            <a:pPr marL="804863" lvl="1" indent="-284163" eaLnBrk="1" hangingPunct="1">
              <a:lnSpc>
                <a:spcPct val="90000"/>
              </a:lnSpc>
            </a:pPr>
            <a:r>
              <a:rPr lang="en-US" sz="2200" b="1" dirty="0" smtClean="0"/>
              <a:t>Pulp and Paper Development Center, </a:t>
            </a:r>
            <a:endParaRPr lang="en-US" sz="2200" b="1" dirty="0" smtClean="0"/>
          </a:p>
          <a:p>
            <a:pPr marL="804863" lvl="1" indent="-284163" eaLnBrk="1" hangingPunct="1">
              <a:lnSpc>
                <a:spcPct val="90000"/>
              </a:lnSpc>
            </a:pPr>
            <a:r>
              <a:rPr lang="en-US" sz="2200" b="1" dirty="0" smtClean="0"/>
              <a:t>Forest Bio-products Research Institute</a:t>
            </a:r>
            <a:endParaRPr lang="en-US" sz="2200" b="1" dirty="0" smtClean="0"/>
          </a:p>
          <a:p>
            <a:pPr marL="804863" lvl="1" indent="-284163" eaLnBrk="1" hangingPunct="1">
              <a:lnSpc>
                <a:spcPct val="90000"/>
              </a:lnSpc>
            </a:pPr>
            <a:r>
              <a:rPr lang="en-US" sz="2200" b="1" dirty="0" smtClean="0"/>
              <a:t>Food Science Pilot Plant, </a:t>
            </a:r>
          </a:p>
          <a:p>
            <a:pPr marL="804863" lvl="1" indent="-284163" eaLnBrk="1" hangingPunct="1">
              <a:lnSpc>
                <a:spcPct val="90000"/>
              </a:lnSpc>
            </a:pPr>
            <a:r>
              <a:rPr lang="en-US" sz="2200" b="1" dirty="0" smtClean="0"/>
              <a:t>Center for Cooperative Aquaculture Research, </a:t>
            </a:r>
          </a:p>
          <a:p>
            <a:pPr marL="804863" lvl="1" indent="-284163" eaLnBrk="1" hangingPunct="1">
              <a:lnSpc>
                <a:spcPct val="90000"/>
              </a:lnSpc>
            </a:pPr>
            <a:r>
              <a:rPr lang="en-US" sz="2200" b="1" dirty="0" smtClean="0"/>
              <a:t>Advanced Engineered Wood Composites Center, </a:t>
            </a:r>
          </a:p>
          <a:p>
            <a:pPr marL="804863" lvl="1" indent="-284163" eaLnBrk="1" hangingPunct="1">
              <a:lnSpc>
                <a:spcPct val="90000"/>
              </a:lnSpc>
            </a:pPr>
            <a:r>
              <a:rPr lang="en-US" sz="2200" b="1" dirty="0" smtClean="0"/>
              <a:t>Laboratory for Surface Science and Technology, </a:t>
            </a:r>
          </a:p>
          <a:p>
            <a:pPr marL="804863" lvl="1" indent="-284163" eaLnBrk="1" hangingPunct="1">
              <a:lnSpc>
                <a:spcPct val="90000"/>
              </a:lnSpc>
            </a:pPr>
            <a:r>
              <a:rPr lang="en-US" sz="2200" b="1" dirty="0" smtClean="0"/>
              <a:t>Target Technology Center Super-computer</a:t>
            </a:r>
            <a:r>
              <a:rPr lang="en-US" sz="2200" b="1" dirty="0" smtClean="0">
                <a:solidFill>
                  <a:schemeClr val="tx2"/>
                </a:solidFill>
              </a:rPr>
              <a:t>, </a:t>
            </a:r>
          </a:p>
          <a:p>
            <a:pPr marL="804863" lvl="1" indent="-284163" eaLnBrk="1" hangingPunct="1">
              <a:lnSpc>
                <a:spcPct val="90000"/>
              </a:lnSpc>
            </a:pPr>
            <a:r>
              <a:rPr lang="en-US" sz="2200" b="1" dirty="0" smtClean="0"/>
              <a:t>Advanced Manufacturing Center,</a:t>
            </a:r>
          </a:p>
          <a:p>
            <a:pPr marL="804863" lvl="1" indent="-284163" eaLnBrk="1" hangingPunct="1">
              <a:lnSpc>
                <a:spcPct val="90000"/>
              </a:lnSpc>
            </a:pPr>
            <a:r>
              <a:rPr lang="en-US" sz="2200" b="1" dirty="0" smtClean="0"/>
              <a:t>Zebra </a:t>
            </a:r>
            <a:r>
              <a:rPr lang="en-US" sz="2200" b="1" dirty="0" smtClean="0"/>
              <a:t>fish Facility</a:t>
            </a:r>
          </a:p>
          <a:p>
            <a:pPr marL="804863" lvl="1" indent="-284163" eaLnBrk="1" hangingPunct="1">
              <a:lnSpc>
                <a:spcPct val="90000"/>
              </a:lnSpc>
            </a:pPr>
            <a:r>
              <a:rPr lang="en-US" sz="2200" b="1" dirty="0" smtClean="0"/>
              <a:t>Small Animal Facility (AAALAC pending</a:t>
            </a:r>
            <a:r>
              <a:rPr lang="en-US" sz="2200" dirty="0" smtClean="0"/>
              <a:t>)</a:t>
            </a:r>
          </a:p>
          <a:p>
            <a:pPr marL="804863" lvl="1" indent="-284163" eaLnBrk="1" hangingPunct="1">
              <a:lnSpc>
                <a:spcPct val="90000"/>
              </a:lnSpc>
            </a:pPr>
            <a:r>
              <a:rPr lang="en-US" sz="2200" b="1" dirty="0" smtClean="0"/>
              <a:t>MAFES Farms </a:t>
            </a:r>
          </a:p>
          <a:p>
            <a:pPr marL="804863" lvl="1" indent="-284163" eaLnBrk="1" hangingPunct="1">
              <a:lnSpc>
                <a:spcPct val="90000"/>
              </a:lnSpc>
              <a:buFontTx/>
              <a:buNone/>
            </a:pPr>
            <a:endParaRPr lang="en-US" sz="1600" dirty="0" smtClean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32766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352800"/>
            <a:ext cx="281940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533400" y="30480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solidFill>
                  <a:srgbClr val="0000CC"/>
                </a:solidFill>
              </a:rPr>
              <a:t>Process </a:t>
            </a:r>
            <a:r>
              <a:rPr lang="en-US" sz="3600" b="1" dirty="0">
                <a:solidFill>
                  <a:srgbClr val="0000CC"/>
                </a:solidFill>
              </a:rPr>
              <a:t>Development Center</a:t>
            </a:r>
            <a:r>
              <a:rPr lang="en-US" sz="3600" dirty="0">
                <a:solidFill>
                  <a:srgbClr val="0000CC"/>
                </a:solidFill>
              </a:rPr>
              <a:t>              </a:t>
            </a:r>
            <a:endParaRPr lang="en-US" sz="2800" b="1" i="1" dirty="0">
              <a:solidFill>
                <a:srgbClr val="0000CC"/>
              </a:solidFill>
            </a:endParaRPr>
          </a:p>
        </p:txBody>
      </p:sp>
      <p:pic>
        <p:nvPicPr>
          <p:cNvPr id="6147" name="Picture 4" descr="C:\My Documents\images\pla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2" y="5410200"/>
            <a:ext cx="222448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FD9768-27E5-4163-957F-DA32C72E63FD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7248" y="2667000"/>
            <a:ext cx="190195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5471268"/>
            <a:ext cx="1955292" cy="138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5435600"/>
            <a:ext cx="19050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62825" y="0"/>
            <a:ext cx="17811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52400" y="990600"/>
            <a:ext cx="6858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Home-Grown </a:t>
            </a:r>
            <a:r>
              <a:rPr lang="en-US" b="1" dirty="0" smtClean="0"/>
              <a:t>Energy Crop -</a:t>
            </a:r>
            <a:r>
              <a:rPr lang="en-US" dirty="0" smtClean="0"/>
              <a:t> </a:t>
            </a:r>
            <a:r>
              <a:rPr lang="en-US" dirty="0" smtClean="0"/>
              <a:t>an </a:t>
            </a:r>
            <a:r>
              <a:rPr lang="en-US" dirty="0" smtClean="0"/>
              <a:t>alternative energy crop that could help save Maine’s farms. </a:t>
            </a:r>
          </a:p>
          <a:p>
            <a:r>
              <a:rPr lang="en-US" b="1" dirty="0" smtClean="0"/>
              <a:t>Sustainable </a:t>
            </a:r>
            <a:r>
              <a:rPr lang="en-US" b="1" dirty="0" err="1" smtClean="0"/>
              <a:t>Bioplastics</a:t>
            </a:r>
            <a:r>
              <a:rPr lang="en-US" b="1" dirty="0" smtClean="0"/>
              <a:t> </a:t>
            </a:r>
            <a:r>
              <a:rPr lang="en-US" b="1" dirty="0" smtClean="0"/>
              <a:t>–</a:t>
            </a:r>
            <a:r>
              <a:rPr lang="en-US" dirty="0" smtClean="0"/>
              <a:t>efforts </a:t>
            </a:r>
            <a:r>
              <a:rPr lang="en-US" dirty="0" smtClean="0"/>
              <a:t>to establish a sustainable </a:t>
            </a:r>
            <a:r>
              <a:rPr lang="en-US" dirty="0" err="1" smtClean="0"/>
              <a:t>bioplastics</a:t>
            </a:r>
            <a:r>
              <a:rPr lang="en-US" dirty="0" smtClean="0"/>
              <a:t> industry in Maine, see </a:t>
            </a:r>
            <a:r>
              <a:rPr lang="en-US" dirty="0" err="1" smtClean="0">
                <a:hlinkClick r:id="rId8"/>
              </a:rPr>
              <a:t>Mainebiz</a:t>
            </a:r>
            <a:endParaRPr lang="en-US" dirty="0" smtClean="0"/>
          </a:p>
          <a:p>
            <a:r>
              <a:rPr lang="en-US" b="1" dirty="0" smtClean="0"/>
              <a:t>Pilot Web Coater at PDC – </a:t>
            </a:r>
            <a:r>
              <a:rPr lang="en-US" dirty="0" smtClean="0"/>
              <a:t>The PDC’s new Web Coater available for your research. </a:t>
            </a:r>
            <a:r>
              <a:rPr lang="en-US" dirty="0" smtClean="0">
                <a:hlinkClick r:id="rId9"/>
              </a:rPr>
              <a:t>To learn more, click here</a:t>
            </a:r>
            <a:r>
              <a:rPr lang="en-US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New </a:t>
            </a:r>
            <a:r>
              <a:rPr lang="en-US" b="1" dirty="0" smtClean="0"/>
              <a:t>Retention Technology – </a:t>
            </a:r>
            <a:r>
              <a:rPr lang="en-US" dirty="0" smtClean="0"/>
              <a:t>UMaine and </a:t>
            </a:r>
            <a:r>
              <a:rPr lang="en-US" dirty="0" err="1" smtClean="0">
                <a:hlinkClick r:id="rId10"/>
              </a:rPr>
              <a:t>Cerealus</a:t>
            </a:r>
            <a:r>
              <a:rPr lang="en-US" dirty="0" smtClean="0"/>
              <a:t> launch </a:t>
            </a:r>
            <a:r>
              <a:rPr lang="en-US" dirty="0" err="1" smtClean="0"/>
              <a:t>Ceregel</a:t>
            </a:r>
            <a:r>
              <a:rPr lang="en-US" dirty="0" smtClean="0"/>
              <a:t>™, a new retention technology that strengthens paper, reduces material loss, and lowers costs. </a:t>
            </a:r>
          </a:p>
          <a:p>
            <a:r>
              <a:rPr lang="en-US" b="1" dirty="0" smtClean="0"/>
              <a:t>Sawdust to Heating Fuel – </a:t>
            </a:r>
            <a:r>
              <a:rPr lang="en-US" dirty="0" smtClean="0"/>
              <a:t>Our partner, </a:t>
            </a:r>
            <a:r>
              <a:rPr lang="en-US" dirty="0" err="1" smtClean="0"/>
              <a:t>Biofine</a:t>
            </a:r>
            <a:r>
              <a:rPr lang="en-US" dirty="0" smtClean="0"/>
              <a:t> works to convert </a:t>
            </a:r>
            <a:r>
              <a:rPr lang="en-US" dirty="0" smtClean="0">
                <a:hlinkClick r:id="rId11"/>
              </a:rPr>
              <a:t>sawdust to heating fuel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b="1" dirty="0" smtClean="0"/>
              <a:t>Advanced Cellulose Insulation – PDC</a:t>
            </a:r>
            <a:r>
              <a:rPr lang="en-US" dirty="0" smtClean="0"/>
              <a:t> and </a:t>
            </a:r>
            <a:r>
              <a:rPr lang="en-US" dirty="0" smtClean="0">
                <a:hlinkClick r:id="rId12"/>
              </a:rPr>
              <a:t>Green Comfort Safe</a:t>
            </a:r>
            <a:r>
              <a:rPr lang="en-US" dirty="0" smtClean="0"/>
              <a:t> awarded Technology Transfer Award to develop improved Cellulosic Insulation.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dTownMillPict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663" y="527050"/>
            <a:ext cx="8702675" cy="580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8227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 descr="Illustration of tree trunk sliced into three sections: 15%-25% lignin, 23%-32% hermicellulose, 38%-50% cellulose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412816" y="4116271"/>
            <a:ext cx="2731184" cy="2741729"/>
          </a:xfrm>
          <a:prstGeom prst="rect">
            <a:avLst/>
          </a:prstGeom>
          <a:noFill/>
          <a:ln/>
        </p:spPr>
      </p:pic>
      <p:pic>
        <p:nvPicPr>
          <p:cNvPr id="5" name="Picture 12" descr="FBRI - Forest Bioproducts Research Initiative logo">
            <a:hlinkClick r:id="rId6" tooltip="Hom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0709" y="0"/>
            <a:ext cx="2673292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705600" y="1219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US Patent # 7,824,521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5257800"/>
            <a:ext cx="24765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905000"/>
            <a:ext cx="20097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 descr="UM Biofuel Research Center 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>
          <a:xfrm>
            <a:off x="76200" y="0"/>
            <a:ext cx="8991600" cy="6781800"/>
          </a:xfrm>
        </p:spPr>
      </p:pic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228600" y="3657600"/>
            <a:ext cx="3429000" cy="14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</a:rPr>
              <a:t>PROJECT GOALS:</a:t>
            </a:r>
            <a:r>
              <a:rPr lang="en-US" sz="140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b="1">
                <a:solidFill>
                  <a:schemeClr val="bg1"/>
                </a:solidFill>
              </a:rPr>
              <a:t>Target $5,000,000 Total Project Cost.</a:t>
            </a:r>
          </a:p>
          <a:p>
            <a:pPr>
              <a:buFontTx/>
              <a:buChar char="•"/>
            </a:pPr>
            <a:r>
              <a:rPr lang="en-US" sz="1400" b="1">
                <a:solidFill>
                  <a:schemeClr val="bg1"/>
                </a:solidFill>
              </a:rPr>
              <a:t>Program flexibility </a:t>
            </a:r>
          </a:p>
          <a:p>
            <a:pPr>
              <a:buFontTx/>
              <a:buChar char="•"/>
            </a:pPr>
            <a:r>
              <a:rPr lang="en-US" sz="1400" b="1">
                <a:solidFill>
                  <a:schemeClr val="bg1"/>
                </a:solidFill>
              </a:rPr>
              <a:t>Plan efficiency</a:t>
            </a:r>
          </a:p>
          <a:p>
            <a:pPr>
              <a:buFontTx/>
              <a:buChar char="•"/>
            </a:pPr>
            <a:r>
              <a:rPr lang="en-US" sz="1400" b="1">
                <a:solidFill>
                  <a:schemeClr val="bg1"/>
                </a:solidFill>
              </a:rPr>
              <a:t>LEED Certification</a:t>
            </a:r>
          </a:p>
          <a:p>
            <a:pPr>
              <a:buFontTx/>
              <a:buChar char="•"/>
            </a:pPr>
            <a:r>
              <a:rPr lang="en-US" sz="1400" b="1">
                <a:solidFill>
                  <a:schemeClr val="bg1"/>
                </a:solidFill>
              </a:rPr>
              <a:t>Prefabricated modular components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8F0B7-6BFB-4318-9276-B645E13CD47C}" type="datetime2">
              <a:rPr lang="en-US"/>
              <a:pPr/>
              <a:t>Monday, November 14,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Jake Ward, Director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B59CB-1B66-4D8D-B1BE-3B23198DCC93}" type="slidenum">
              <a:rPr lang="en-US"/>
              <a:pPr/>
              <a:t>2</a:t>
            </a:fld>
            <a:endParaRPr 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Types of Partnerships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Collaborative Research</a:t>
            </a:r>
          </a:p>
          <a:p>
            <a:r>
              <a:rPr lang="en-US"/>
              <a:t>Contract Research</a:t>
            </a:r>
          </a:p>
          <a:p>
            <a:r>
              <a:rPr lang="en-US"/>
              <a:t>Industrial Consortia</a:t>
            </a:r>
          </a:p>
          <a:p>
            <a:r>
              <a:rPr lang="en-US"/>
              <a:t>Contract Service</a:t>
            </a:r>
          </a:p>
          <a:p>
            <a:r>
              <a:rPr lang="en-US"/>
              <a:t>Access to facilities and equipment</a:t>
            </a:r>
          </a:p>
          <a:p>
            <a:r>
              <a:rPr lang="en-US"/>
              <a:t>Student Projects</a:t>
            </a:r>
          </a:p>
          <a:p>
            <a:r>
              <a:rPr lang="en-US"/>
              <a:t>Internship, Co-ops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905000"/>
            <a:ext cx="8610600" cy="4495800"/>
          </a:xfrm>
        </p:spPr>
        <p:txBody>
          <a:bodyPr>
            <a:normAutofit/>
          </a:bodyPr>
          <a:lstStyle/>
          <a:p>
            <a:pPr algn="r"/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Better Process Control </a:t>
            </a:r>
            <a:br>
              <a:rPr lang="en-US" sz="2000" dirty="0" smtClean="0"/>
            </a:br>
            <a:r>
              <a:rPr lang="en-US" sz="2000" dirty="0" smtClean="0"/>
              <a:t>Product and Process Review</a:t>
            </a:r>
            <a:br>
              <a:rPr lang="en-US" sz="2000" dirty="0" smtClean="0"/>
            </a:br>
            <a:r>
              <a:rPr lang="en-US" sz="2000" dirty="0" smtClean="0"/>
              <a:t>Consumer Sensory Testing</a:t>
            </a:r>
            <a:br>
              <a:rPr lang="en-US" sz="2000" dirty="0" smtClean="0"/>
            </a:br>
            <a:r>
              <a:rPr lang="en-US" sz="2000" dirty="0" smtClean="0"/>
              <a:t>Grant Writing Support/Review</a:t>
            </a:r>
            <a:br>
              <a:rPr lang="en-US" sz="2000" dirty="0" smtClean="0"/>
            </a:br>
            <a:r>
              <a:rPr lang="en-US" sz="2000" dirty="0" smtClean="0"/>
              <a:t>Food Processing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Analytical Consulting</a:t>
            </a:r>
            <a:br>
              <a:rPr lang="en-US" sz="2000" dirty="0" smtClean="0"/>
            </a:br>
            <a:r>
              <a:rPr lang="en-US" sz="2000" dirty="0" smtClean="0"/>
              <a:t>Shelf life studies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sz="2000" dirty="0" smtClean="0"/>
              <a:t>F</a:t>
            </a:r>
            <a:r>
              <a:rPr lang="en-US" sz="2000" dirty="0" smtClean="0"/>
              <a:t>ood product development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R&amp;D </a:t>
            </a:r>
            <a:r>
              <a:rPr lang="en-US" sz="2000" dirty="0" smtClean="0"/>
              <a:t>for trouble-shooting issues</a:t>
            </a:r>
            <a:br>
              <a:rPr lang="en-US" sz="2000" dirty="0" smtClean="0"/>
            </a:br>
            <a:r>
              <a:rPr lang="en-US" sz="2000" dirty="0" smtClean="0"/>
              <a:t>Commercial Kitchen Facilities</a:t>
            </a:r>
            <a:br>
              <a:rPr lang="en-US" sz="2000" dirty="0" smtClean="0"/>
            </a:br>
            <a:endParaRPr lang="en-US" sz="2000" dirty="0" smtClean="0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0" y="9906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i="0" dirty="0" smtClean="0">
                <a:solidFill>
                  <a:schemeClr val="bg1"/>
                </a:solidFill>
              </a:rPr>
              <a:t>Su</a:t>
            </a:r>
            <a:endParaRPr lang="en-US" sz="3200" b="1" i="0" dirty="0">
              <a:solidFill>
                <a:schemeClr val="bg1"/>
              </a:solidFill>
            </a:endParaRPr>
          </a:p>
        </p:txBody>
      </p:sp>
      <p:pic>
        <p:nvPicPr>
          <p:cNvPr id="4" name="Picture 3" descr="be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96252"/>
            <a:ext cx="4495800" cy="1656348"/>
          </a:xfrm>
          <a:prstGeom prst="rect">
            <a:avLst/>
          </a:prstGeom>
        </p:spPr>
      </p:pic>
      <p:pic>
        <p:nvPicPr>
          <p:cNvPr id="5" name="Picture 4" descr="extensionlogotrans (1)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3789717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ilot-plant-airial-2-250x187.jpg"/>
          <p:cNvPicPr>
            <a:picLocks noChangeAspect="1"/>
          </p:cNvPicPr>
          <p:nvPr/>
        </p:nvPicPr>
        <p:blipFill>
          <a:blip r:embed="rId4" cstate="print"/>
          <a:srcRect l="20137" b="16788"/>
          <a:stretch>
            <a:fillRect/>
          </a:stretch>
        </p:blipFill>
        <p:spPr>
          <a:xfrm>
            <a:off x="685800" y="2819400"/>
            <a:ext cx="4595252" cy="358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2209800"/>
            <a:ext cx="45373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Food Processing Pilot Plan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2963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Center for Cooperative Aquaculture Research, Franklin Maine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83820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Marine Species - Cod, Halibut, Worms, Urchins, </a:t>
            </a:r>
            <a:r>
              <a:rPr lang="en-US" sz="2400" b="1" dirty="0" err="1" smtClean="0"/>
              <a:t>Nori</a:t>
            </a:r>
            <a:r>
              <a:rPr lang="en-US" sz="2400" b="1" dirty="0" smtClean="0"/>
              <a:t>,  </a:t>
            </a:r>
            <a:r>
              <a:rPr lang="en-US" sz="2400" b="1" dirty="0" err="1" smtClean="0"/>
              <a:t>tropicals</a:t>
            </a:r>
            <a:endParaRPr lang="en-US" sz="24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953000"/>
            <a:ext cx="762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514600"/>
            <a:ext cx="3145073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819400"/>
            <a:ext cx="3348390" cy="25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52600" y="144780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Recirculation Technology</a:t>
            </a:r>
          </a:p>
          <a:p>
            <a:r>
              <a:rPr lang="en-US" sz="2000" b="1" dirty="0" smtClean="0"/>
              <a:t>Bio-filtration</a:t>
            </a:r>
          </a:p>
          <a:p>
            <a:r>
              <a:rPr lang="en-US" sz="2000" b="1" dirty="0" smtClean="0"/>
              <a:t>Integrated Aquaculture</a:t>
            </a:r>
          </a:p>
          <a:p>
            <a:r>
              <a:rPr lang="en-US" sz="2000" b="1" dirty="0" smtClean="0"/>
              <a:t>Business Incubation</a:t>
            </a:r>
            <a:endParaRPr lang="en-US" sz="2000" b="1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 l="19000" r="25000"/>
          <a:stretch>
            <a:fillRect/>
          </a:stretch>
        </p:blipFill>
        <p:spPr bwMode="auto">
          <a:xfrm>
            <a:off x="4495800" y="1295400"/>
            <a:ext cx="4267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3657600"/>
            <a:ext cx="19050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3788" y="3052763"/>
            <a:ext cx="18764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tevens sky2.png"/>
          <p:cNvPicPr>
            <a:picLocks noChangeAspect="1"/>
          </p:cNvPicPr>
          <p:nvPr/>
        </p:nvPicPr>
        <p:blipFill>
          <a:blip r:embed="rId3" cstate="print"/>
          <a:srcRect l="18808" t="-662" b="8053"/>
          <a:stretch>
            <a:fillRect/>
          </a:stretch>
        </p:blipFill>
        <p:spPr>
          <a:xfrm>
            <a:off x="0" y="-76200"/>
            <a:ext cx="9144000" cy="701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UMaine Research, Development </a:t>
            </a:r>
            <a:r>
              <a:rPr lang="en-US" sz="2800" b="1" dirty="0" smtClean="0">
                <a:solidFill>
                  <a:schemeClr val="bg1"/>
                </a:solidFill>
              </a:rPr>
              <a:t>Commercialization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3800" y="457200"/>
            <a:ext cx="5410200" cy="228600"/>
          </a:xfrm>
          <a:prstGeom prst="rect">
            <a:avLst/>
          </a:prstGeom>
          <a:gradFill>
            <a:gsLst>
              <a:gs pos="65000">
                <a:schemeClr val="tx2">
                  <a:lumMod val="50000"/>
                  <a:alpha val="77000"/>
                </a:schemeClr>
              </a:gs>
              <a:gs pos="100000">
                <a:schemeClr val="tx2">
                  <a:lumMod val="75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457200"/>
            <a:ext cx="1066800" cy="228600"/>
          </a:xfrm>
          <a:prstGeom prst="rect">
            <a:avLst/>
          </a:prstGeom>
          <a:gradFill>
            <a:gsLst>
              <a:gs pos="4000">
                <a:schemeClr val="tx2">
                  <a:lumMod val="50000"/>
                  <a:alpha val="77000"/>
                </a:schemeClr>
              </a:gs>
              <a:gs pos="100000">
                <a:schemeClr val="tx2">
                  <a:lumMod val="75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762000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$100 Million Annual Enterprise – 600+ Jobs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Top 100 Nationally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8441" y="4038600"/>
            <a:ext cx="268555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4905375"/>
            <a:ext cx="24003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5105400"/>
            <a:ext cx="247974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WindBladeGroup#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41440" y="1447800"/>
            <a:ext cx="4702560" cy="2744572"/>
          </a:xfrm>
          <a:prstGeom prst="rect">
            <a:avLst/>
          </a:prstGeom>
        </p:spPr>
      </p:pic>
      <p:pic>
        <p:nvPicPr>
          <p:cNvPr id="23" name="Picture 22" descr="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" y="1600200"/>
            <a:ext cx="3962400" cy="29718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 b="20492"/>
          <a:stretch>
            <a:fillRect/>
          </a:stretch>
        </p:blipFill>
        <p:spPr bwMode="auto">
          <a:xfrm>
            <a:off x="457200" y="3901440"/>
            <a:ext cx="2438400" cy="295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AEWC Log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1063" y="762000"/>
            <a:ext cx="2090737" cy="1216430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6553200" cy="6858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10600" cy="3505200"/>
          </a:xfrm>
        </p:spPr>
        <p:txBody>
          <a:bodyPr>
            <a:noAutofit/>
          </a:bodyPr>
          <a:lstStyle/>
          <a:p>
            <a:pPr algn="r"/>
            <a:r>
              <a:rPr lang="en-US" sz="2000" dirty="0" smtClean="0"/>
              <a:t>Provides “</a:t>
            </a:r>
            <a:r>
              <a:rPr lang="en-US" sz="2000" b="1" dirty="0" smtClean="0"/>
              <a:t>one-stop rapid-response center</a:t>
            </a:r>
            <a:r>
              <a:rPr lang="en-US" sz="2000" dirty="0" smtClean="0"/>
              <a:t>” and engineering support for manufacturing </a:t>
            </a:r>
            <a:r>
              <a:rPr lang="en-US" sz="2000" dirty="0" smtClean="0"/>
              <a:t>industries</a:t>
            </a:r>
            <a:endParaRPr lang="en-US" sz="2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609600" y="4919008"/>
            <a:ext cx="7772400" cy="193899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2400" b="1" dirty="0" smtClean="0"/>
              <a:t>Equipment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3d Scanning and Design </a:t>
            </a:r>
          </a:p>
          <a:p>
            <a:r>
              <a:rPr lang="en-US" sz="2400" dirty="0" smtClean="0"/>
              <a:t>4 Axis CNC Machining Centers </a:t>
            </a:r>
          </a:p>
          <a:p>
            <a:r>
              <a:rPr lang="en-US" sz="2400" dirty="0" smtClean="0"/>
              <a:t>CNC Lathes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Fabrication and Welding </a:t>
            </a:r>
          </a:p>
          <a:p>
            <a:r>
              <a:rPr lang="en-US" sz="2400" dirty="0" smtClean="0"/>
              <a:t>Rapid Prototyping </a:t>
            </a:r>
          </a:p>
          <a:p>
            <a:r>
              <a:rPr lang="en-US" sz="2400" dirty="0" smtClean="0"/>
              <a:t>CMM coordinate measuring</a:t>
            </a:r>
          </a:p>
          <a:p>
            <a:r>
              <a:rPr lang="en-US" sz="2400" dirty="0" smtClean="0"/>
              <a:t>EDM  </a:t>
            </a:r>
          </a:p>
        </p:txBody>
      </p:sp>
      <p:pic>
        <p:nvPicPr>
          <p:cNvPr id="5" name="Picture 10" descr="AMClogo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85800"/>
            <a:ext cx="1447800" cy="1173702"/>
          </a:xfrm>
          <a:prstGeom prst="rect">
            <a:avLst/>
          </a:prstGeom>
          <a:noFill/>
        </p:spPr>
      </p:pic>
      <p:pic>
        <p:nvPicPr>
          <p:cNvPr id="10" name="Picture 9" descr="AMC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981200"/>
            <a:ext cx="3454400" cy="2590800"/>
          </a:xfrm>
          <a:prstGeom prst="rect">
            <a:avLst/>
          </a:prstGeom>
        </p:spPr>
      </p:pic>
      <p:pic>
        <p:nvPicPr>
          <p:cNvPr id="11" name="Picture 10" descr="AMC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1524000"/>
            <a:ext cx="3568004" cy="2366963"/>
          </a:xfrm>
          <a:prstGeom prst="rect">
            <a:avLst/>
          </a:prstGeom>
        </p:spPr>
      </p:pic>
      <p:pic>
        <p:nvPicPr>
          <p:cNvPr id="12" name="Picture 11" descr="AMC 4 cli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43200" y="3352800"/>
            <a:ext cx="3319288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extensionlocationsmap0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-1"/>
            <a:ext cx="4495800" cy="68197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33800" y="457200"/>
            <a:ext cx="5410200" cy="228600"/>
          </a:xfrm>
          <a:prstGeom prst="rect">
            <a:avLst/>
          </a:prstGeom>
          <a:gradFill>
            <a:gsLst>
              <a:gs pos="65000">
                <a:schemeClr val="tx2">
                  <a:lumMod val="50000"/>
                  <a:alpha val="77000"/>
                </a:schemeClr>
              </a:gs>
              <a:gs pos="100000">
                <a:schemeClr val="tx2">
                  <a:lumMod val="75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457200"/>
            <a:ext cx="1066800" cy="228600"/>
          </a:xfrm>
          <a:prstGeom prst="rect">
            <a:avLst/>
          </a:prstGeom>
          <a:gradFill>
            <a:gsLst>
              <a:gs pos="4000">
                <a:schemeClr val="tx2">
                  <a:lumMod val="50000"/>
                  <a:alpha val="77000"/>
                </a:schemeClr>
              </a:gs>
              <a:gs pos="100000">
                <a:schemeClr val="tx2">
                  <a:lumMod val="75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usiness assist.jpg"/>
          <p:cNvPicPr>
            <a:picLocks noChangeAspect="1"/>
          </p:cNvPicPr>
          <p:nvPr/>
        </p:nvPicPr>
        <p:blipFill>
          <a:blip r:embed="rId4" cstate="print"/>
          <a:srcRect l="8738" r="10131"/>
          <a:stretch>
            <a:fillRect/>
          </a:stretch>
        </p:blipFill>
        <p:spPr>
          <a:xfrm>
            <a:off x="3810000" y="228600"/>
            <a:ext cx="4952731" cy="2551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09600" y="304800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Cooperative Extension</a:t>
            </a:r>
          </a:p>
          <a:p>
            <a:pPr algn="ctr"/>
            <a:r>
              <a:rPr lang="en-US" sz="2400" b="1" dirty="0" smtClean="0"/>
              <a:t> State Wide Sites</a:t>
            </a:r>
            <a:endParaRPr lang="en-US" sz="2400" b="1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981200" y="5334001"/>
          <a:ext cx="2667000" cy="1523999"/>
        </p:xfrm>
        <a:graphic>
          <a:graphicData uri="http://schemas.openxmlformats.org/drawingml/2006/table">
            <a:tbl>
              <a:tblPr/>
              <a:tblGrid>
                <a:gridCol w="470798"/>
                <a:gridCol w="2196202"/>
              </a:tblGrid>
              <a:tr h="408497">
                <a:tc>
                  <a:txBody>
                    <a:bodyPr/>
                    <a:lstStyle/>
                    <a:p>
                      <a:pPr algn="l"/>
                      <a:endParaRPr lang="en-US" sz="1100" dirty="0"/>
                    </a:p>
                  </a:txBody>
                  <a:tcPr marL="16683" marR="16683" marT="16683" marB="166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u="none" dirty="0"/>
                        <a:t>Cooperative Extension County Offices</a:t>
                      </a:r>
                    </a:p>
                  </a:txBody>
                  <a:tcPr marL="16683" marR="16683" marT="16683" marB="166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71834">
                <a:tc>
                  <a:txBody>
                    <a:bodyPr/>
                    <a:lstStyle/>
                    <a:p>
                      <a:pPr algn="l"/>
                      <a:endParaRPr lang="en-US" sz="1100" dirty="0"/>
                    </a:p>
                  </a:txBody>
                  <a:tcPr marL="16683" marR="16683" marT="16683" marB="166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u="none" dirty="0"/>
                        <a:t>MAFES Research </a:t>
                      </a:r>
                      <a:r>
                        <a:rPr lang="en-US" sz="1100" u="none" dirty="0" smtClean="0"/>
                        <a:t>Facilities/farms</a:t>
                      </a:r>
                      <a:endParaRPr lang="en-US" sz="1100" u="none" dirty="0"/>
                    </a:p>
                  </a:txBody>
                  <a:tcPr marL="16683" marR="16683" marT="16683" marB="166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71834">
                <a:tc>
                  <a:txBody>
                    <a:bodyPr/>
                    <a:lstStyle/>
                    <a:p>
                      <a:pPr algn="l"/>
                      <a:endParaRPr lang="en-US" sz="1100" dirty="0"/>
                    </a:p>
                  </a:txBody>
                  <a:tcPr marL="16683" marR="16683" marT="16683" marB="166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u="none" dirty="0"/>
                        <a:t>Cooperative Extension 4-H Camps</a:t>
                      </a:r>
                    </a:p>
                  </a:txBody>
                  <a:tcPr marL="16683" marR="16683" marT="16683" marB="166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71834">
                <a:tc>
                  <a:txBody>
                    <a:bodyPr/>
                    <a:lstStyle/>
                    <a:p>
                      <a:pPr algn="l"/>
                      <a:endParaRPr lang="en-US" sz="1100" dirty="0"/>
                    </a:p>
                  </a:txBody>
                  <a:tcPr marL="16683" marR="16683" marT="16683" marB="1668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u="none" dirty="0"/>
                        <a:t>Marine Extension Team Facilities</a:t>
                      </a:r>
                    </a:p>
                  </a:txBody>
                  <a:tcPr marL="16683" marR="16683" marT="16683" marB="1668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7" name="Picture 8" descr="Fishic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6553200"/>
            <a:ext cx="342900" cy="161925"/>
          </a:xfrm>
          <a:prstGeom prst="rect">
            <a:avLst/>
          </a:prstGeom>
          <a:noFill/>
        </p:spPr>
      </p:pic>
      <p:pic>
        <p:nvPicPr>
          <p:cNvPr id="18" name="Picture 11" descr="4hic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6172200"/>
            <a:ext cx="276225" cy="285751"/>
          </a:xfrm>
          <a:prstGeom prst="rect">
            <a:avLst/>
          </a:prstGeom>
          <a:noFill/>
        </p:spPr>
      </p:pic>
      <p:pic>
        <p:nvPicPr>
          <p:cNvPr id="20" name="Picture 2" descr="Handic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5334000"/>
            <a:ext cx="276225" cy="285751"/>
          </a:xfrm>
          <a:prstGeom prst="rect">
            <a:avLst/>
          </a:prstGeom>
          <a:noFill/>
        </p:spPr>
      </p:pic>
      <p:pic>
        <p:nvPicPr>
          <p:cNvPr id="21" name="Picture 4" descr="Barnic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400" y="5791200"/>
            <a:ext cx="276225" cy="238126"/>
          </a:xfrm>
          <a:prstGeom prst="rect">
            <a:avLst/>
          </a:prstGeom>
          <a:noFill/>
        </p:spPr>
      </p:pic>
      <p:pic>
        <p:nvPicPr>
          <p:cNvPr id="19" name="Picture 18" descr="shur-greenhous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76800" y="2895600"/>
            <a:ext cx="3814579" cy="27432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63002" y="5750004"/>
            <a:ext cx="45809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Variety Development, Field trials,  </a:t>
            </a:r>
          </a:p>
          <a:p>
            <a:r>
              <a:rPr lang="en-US" sz="2400" b="1" dirty="0" smtClean="0"/>
              <a:t>Technology Demonstrations</a:t>
            </a:r>
          </a:p>
          <a:p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2057400"/>
            <a:ext cx="5486400" cy="2928938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/>
              <a:t>Nano</a:t>
            </a:r>
            <a:r>
              <a:rPr lang="en-US" sz="3200" dirty="0" smtClean="0"/>
              <a:t>t</a:t>
            </a:r>
            <a:r>
              <a:rPr lang="en-US" sz="3200" dirty="0" smtClean="0"/>
              <a:t>echnology</a:t>
            </a:r>
            <a:br>
              <a:rPr lang="en-US" sz="3200" dirty="0" smtClean="0"/>
            </a:br>
            <a:r>
              <a:rPr lang="en-US" sz="3200" dirty="0" smtClean="0"/>
              <a:t>Thin films </a:t>
            </a:r>
            <a:br>
              <a:rPr lang="en-US" sz="3200" dirty="0" smtClean="0"/>
            </a:br>
            <a:r>
              <a:rPr lang="en-US" sz="3200" dirty="0" smtClean="0"/>
              <a:t>Environmental Sensors</a:t>
            </a:r>
            <a:br>
              <a:rPr lang="en-US" sz="3200" dirty="0" smtClean="0"/>
            </a:br>
            <a:r>
              <a:rPr lang="en-US" sz="3200" dirty="0" smtClean="0"/>
              <a:t>Bio </a:t>
            </a:r>
            <a:r>
              <a:rPr lang="en-US" sz="3200" dirty="0" smtClean="0"/>
              <a:t>Sensors </a:t>
            </a:r>
            <a:br>
              <a:rPr lang="en-US" sz="3200" dirty="0" smtClean="0"/>
            </a:br>
            <a:r>
              <a:rPr lang="en-US" sz="3200" dirty="0" smtClean="0"/>
              <a:t>Ultra-high Temp Sensors 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0"/>
            <a:ext cx="453571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"/>
            <a:ext cx="4572000" cy="191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zebrafish&amp;need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905000"/>
            <a:ext cx="4267200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microneedl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495800"/>
            <a:ext cx="2362200" cy="217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Business Help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33400" y="1066800"/>
            <a:ext cx="8229600" cy="579120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Expertise in sustainable business.</a:t>
            </a:r>
            <a:br>
              <a:rPr lang="en-US" sz="2000" b="1" dirty="0" smtClean="0"/>
            </a:br>
            <a:r>
              <a:rPr lang="en-US" sz="2000" b="1" dirty="0" smtClean="0"/>
              <a:t>    organizes programs on sustainable efforts, green projects, recycling</a:t>
            </a:r>
            <a:br>
              <a:rPr lang="en-US" sz="2000" b="1" dirty="0" smtClean="0"/>
            </a:br>
            <a:r>
              <a:rPr lang="en-US" sz="2000" b="1" dirty="0" smtClean="0"/>
              <a:t>       * Contact: Dr. Terry Porter, Assistant Professor of Management</a:t>
            </a:r>
          </a:p>
          <a:p>
            <a:r>
              <a:rPr lang="en-US" sz="2000" b="1" dirty="0" smtClean="0"/>
              <a:t> Providing expertise to local businesses</a:t>
            </a:r>
            <a:endParaRPr lang="en-US" sz="2000" b="1" dirty="0" smtClean="0"/>
          </a:p>
          <a:p>
            <a:pPr lvl="1"/>
            <a:r>
              <a:rPr lang="en-US" sz="2000" b="1" dirty="0" smtClean="0"/>
              <a:t>Knowledge Transfer Alliance, a $1.8M grant from US Dept of </a:t>
            </a:r>
            <a:r>
              <a:rPr lang="en-US" sz="2000" b="1" dirty="0" err="1" smtClean="0"/>
              <a:t>Commerce,EDA</a:t>
            </a:r>
            <a:endParaRPr lang="en-US" sz="2000" b="1" dirty="0" smtClean="0"/>
          </a:p>
          <a:p>
            <a:pPr lvl="1"/>
            <a:r>
              <a:rPr lang="en-US" sz="2000" b="1" dirty="0" smtClean="0"/>
              <a:t> to help businesses cope with economic downturn</a:t>
            </a:r>
          </a:p>
          <a:p>
            <a:pPr lvl="1"/>
            <a:r>
              <a:rPr lang="en-US" sz="2000" b="1" dirty="0" smtClean="0"/>
              <a:t>Combining efforts of business and economics faculty and student</a:t>
            </a:r>
          </a:p>
          <a:p>
            <a:pPr lvl="1"/>
            <a:r>
              <a:rPr lang="en-US" sz="2000" b="1" dirty="0" smtClean="0"/>
              <a:t>Contact:  Hugh Stevens</a:t>
            </a:r>
            <a:endParaRPr lang="en-US" sz="2000" b="1" dirty="0" smtClean="0"/>
          </a:p>
          <a:p>
            <a:r>
              <a:rPr lang="en-US" sz="2000" b="1" dirty="0" smtClean="0"/>
              <a:t>Maine Business School</a:t>
            </a:r>
            <a:br>
              <a:rPr lang="en-US" sz="2000" b="1" dirty="0" smtClean="0"/>
            </a:br>
            <a:r>
              <a:rPr lang="en-US" sz="2000" b="1" dirty="0" smtClean="0"/>
              <a:t>             * Programs and courses in accounting, finance, entrepreneurship, international business, management, and marketing</a:t>
            </a:r>
            <a:br>
              <a:rPr lang="en-US" sz="2000" b="1" dirty="0" smtClean="0"/>
            </a:br>
            <a:r>
              <a:rPr lang="en-US" sz="2000" b="1" dirty="0" smtClean="0"/>
              <a:t>       * Faculty with national and global expertise</a:t>
            </a:r>
            <a:br>
              <a:rPr lang="en-US" sz="2000" b="1" dirty="0" smtClean="0"/>
            </a:br>
            <a:r>
              <a:rPr lang="en-US" sz="2000" b="1" dirty="0" smtClean="0"/>
              <a:t>       * Active links, through alums and projects, with Maine businesses in the energy, finance, and consulting sectors</a:t>
            </a:r>
            <a:br>
              <a:rPr lang="en-US" sz="2000" b="1" dirty="0" smtClean="0"/>
            </a:br>
            <a:r>
              <a:rPr lang="en-US" sz="2000" b="1" dirty="0" smtClean="0"/>
              <a:t>       * Contact: Dr. Ivan </a:t>
            </a:r>
            <a:r>
              <a:rPr lang="en-US" sz="2000" b="1" dirty="0" err="1" smtClean="0"/>
              <a:t>Manev</a:t>
            </a:r>
            <a:r>
              <a:rPr lang="en-US" sz="2000" b="1" dirty="0" smtClean="0"/>
              <a:t>, Interim Dean,</a:t>
            </a:r>
          </a:p>
          <a:p>
            <a:pPr lvl="1"/>
            <a:r>
              <a:rPr lang="en-US" sz="1600" b="1" dirty="0" smtClean="0"/>
              <a:t> </a:t>
            </a:r>
            <a:r>
              <a:rPr lang="en-US" sz="1600" b="1" dirty="0" smtClean="0">
                <a:hlinkClick r:id="rId2"/>
              </a:rPr>
              <a:t>imanev@maine.edu</a:t>
            </a:r>
            <a:r>
              <a:rPr lang="en-US" sz="1600" b="1" dirty="0" smtClean="0"/>
              <a:t> or </a:t>
            </a:r>
            <a:r>
              <a:rPr lang="en-US" sz="1600" b="1" dirty="0" smtClean="0">
                <a:hlinkClick r:id="rId3"/>
              </a:rPr>
              <a:t>207-581-1968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endParaRPr lang="en-US" sz="16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</a:t>
            </a:r>
            <a:endParaRPr lang="en-US" dirty="0"/>
          </a:p>
        </p:txBody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Jake Ward – </a:t>
            </a:r>
            <a:r>
              <a:rPr lang="en-US" b="1" dirty="0" smtClean="0"/>
              <a:t>jsward@maine.edu</a:t>
            </a:r>
          </a:p>
          <a:p>
            <a:r>
              <a:rPr lang="en-US" b="1" dirty="0" smtClean="0"/>
              <a:t>Renee Kelly - rwkelly@maine.edu</a:t>
            </a:r>
          </a:p>
          <a:p>
            <a:r>
              <a:rPr lang="en-US" b="1" dirty="0" smtClean="0"/>
              <a:t>John Belding -john.belding@maine.edu</a:t>
            </a:r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Play Video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" name="Oval 30"/>
          <p:cNvSpPr>
            <a:spLocks noChangeArrowheads="1"/>
          </p:cNvSpPr>
          <p:nvPr/>
        </p:nvSpPr>
        <p:spPr bwMode="auto">
          <a:xfrm>
            <a:off x="762000" y="2057400"/>
            <a:ext cx="1752600" cy="33528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5" name="Oval 33"/>
          <p:cNvSpPr>
            <a:spLocks noChangeArrowheads="1"/>
          </p:cNvSpPr>
          <p:nvPr/>
        </p:nvSpPr>
        <p:spPr bwMode="auto">
          <a:xfrm>
            <a:off x="7391400" y="533400"/>
            <a:ext cx="1752600" cy="1905000"/>
          </a:xfrm>
          <a:prstGeom prst="ellipse">
            <a:avLst/>
          </a:prstGeom>
          <a:solidFill>
            <a:srgbClr val="3BFF94">
              <a:alpha val="27843"/>
            </a:srgb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4" name="Oval 32"/>
          <p:cNvSpPr>
            <a:spLocks noChangeArrowheads="1"/>
          </p:cNvSpPr>
          <p:nvPr/>
        </p:nvSpPr>
        <p:spPr bwMode="auto">
          <a:xfrm>
            <a:off x="6629400" y="2057400"/>
            <a:ext cx="1295400" cy="533400"/>
          </a:xfrm>
          <a:prstGeom prst="ellipse">
            <a:avLst/>
          </a:prstGeom>
          <a:solidFill>
            <a:srgbClr val="DDD9C3">
              <a:alpha val="43922"/>
            </a:srgb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3" name="Oval 31"/>
          <p:cNvSpPr>
            <a:spLocks noChangeArrowheads="1"/>
          </p:cNvSpPr>
          <p:nvPr/>
        </p:nvSpPr>
        <p:spPr bwMode="auto">
          <a:xfrm>
            <a:off x="5257800" y="2057400"/>
            <a:ext cx="1752600" cy="609600"/>
          </a:xfrm>
          <a:prstGeom prst="ellipse">
            <a:avLst/>
          </a:prstGeom>
          <a:solidFill>
            <a:schemeClr val="accent6">
              <a:lumMod val="40000"/>
              <a:lumOff val="60000"/>
              <a:alpha val="36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7" name="Oval 35"/>
          <p:cNvSpPr>
            <a:spLocks noChangeArrowheads="1"/>
          </p:cNvSpPr>
          <p:nvPr/>
        </p:nvSpPr>
        <p:spPr bwMode="auto">
          <a:xfrm>
            <a:off x="3581400" y="2057400"/>
            <a:ext cx="2209800" cy="1143000"/>
          </a:xfrm>
          <a:prstGeom prst="ellipse">
            <a:avLst/>
          </a:prstGeom>
          <a:solidFill>
            <a:srgbClr val="C4BD97">
              <a:alpha val="65098"/>
            </a:srgb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172200" y="3429000"/>
            <a:ext cx="2819400" cy="457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971800" y="4191000"/>
            <a:ext cx="3581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228600"/>
            <a:ext cx="73152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Innovation Continuum – R,D,&amp; C</a:t>
            </a:r>
            <a:br>
              <a:rPr lang="en-US" dirty="0" smtClean="0"/>
            </a:br>
            <a:r>
              <a:rPr lang="en-US" sz="2400" dirty="0" smtClean="0"/>
              <a:t>Its Cyclical – not Linear</a:t>
            </a:r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 flipH="1">
            <a:off x="762000" y="1676400"/>
            <a:ext cx="1588" cy="242411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304800" y="2057400"/>
            <a:ext cx="8686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Freeform 6"/>
          <p:cNvSpPr>
            <a:spLocks/>
          </p:cNvSpPr>
          <p:nvPr/>
        </p:nvSpPr>
        <p:spPr bwMode="auto">
          <a:xfrm>
            <a:off x="762000" y="2057400"/>
            <a:ext cx="7162800" cy="3962400"/>
          </a:xfrm>
          <a:custGeom>
            <a:avLst/>
            <a:gdLst>
              <a:gd name="T0" fmla="*/ 0 w 3456"/>
              <a:gd name="T1" fmla="*/ 0 h 816"/>
              <a:gd name="T2" fmla="*/ 1728 w 3456"/>
              <a:gd name="T3" fmla="*/ 816 h 816"/>
              <a:gd name="T4" fmla="*/ 3456 w 3456"/>
              <a:gd name="T5" fmla="*/ 0 h 816"/>
              <a:gd name="T6" fmla="*/ 0 60000 65536"/>
              <a:gd name="T7" fmla="*/ 0 60000 65536"/>
              <a:gd name="T8" fmla="*/ 0 60000 65536"/>
              <a:gd name="T9" fmla="*/ 0 w 3456"/>
              <a:gd name="T10" fmla="*/ 0 h 816"/>
              <a:gd name="T11" fmla="*/ 3456 w 3456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56" h="816">
                <a:moveTo>
                  <a:pt x="0" y="0"/>
                </a:moveTo>
                <a:cubicBezTo>
                  <a:pt x="576" y="408"/>
                  <a:pt x="1152" y="816"/>
                  <a:pt x="1728" y="816"/>
                </a:cubicBezTo>
                <a:cubicBezTo>
                  <a:pt x="2304" y="816"/>
                  <a:pt x="3168" y="144"/>
                  <a:pt x="3456" y="0"/>
                </a:cubicBezTo>
              </a:path>
            </a:pathLst>
          </a:custGeom>
          <a:noFill/>
          <a:ln w="28575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362024" y="6248400"/>
            <a:ext cx="238661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1" dirty="0">
                <a:solidFill>
                  <a:schemeClr val="tx1"/>
                </a:solidFill>
              </a:rPr>
              <a:t>Valley of Death</a:t>
            </a:r>
            <a:endParaRPr lang="en-US" sz="8000" i="1" dirty="0">
              <a:solidFill>
                <a:schemeClr val="tx1"/>
              </a:solidFill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0" y="1143000"/>
            <a:ext cx="16954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>
                <a:solidFill>
                  <a:schemeClr val="tx1"/>
                </a:solidFill>
              </a:rPr>
              <a:t>Basic Research</a:t>
            </a:r>
            <a:endParaRPr lang="en-US" sz="2400" i="1">
              <a:solidFill>
                <a:schemeClr val="tx1"/>
              </a:solidFill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1524000" y="1447800"/>
            <a:ext cx="18986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>
                <a:solidFill>
                  <a:schemeClr val="tx1"/>
                </a:solidFill>
              </a:rPr>
              <a:t>Applied Research</a:t>
            </a: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6705600" y="0"/>
            <a:ext cx="2689225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>
                <a:solidFill>
                  <a:schemeClr val="tx1"/>
                </a:solidFill>
              </a:rPr>
              <a:t>Production/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>
                <a:solidFill>
                  <a:schemeClr val="tx1"/>
                </a:solidFill>
              </a:rPr>
              <a:t>Public Access</a:t>
            </a: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3581400" y="1066800"/>
            <a:ext cx="1616075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>
                <a:solidFill>
                  <a:schemeClr val="tx1"/>
                </a:solidFill>
              </a:rPr>
              <a:t>Development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>
                <a:solidFill>
                  <a:schemeClr val="tx1"/>
                </a:solidFill>
              </a:rPr>
              <a:t>Demonstration</a:t>
            </a: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5181600" y="1371600"/>
            <a:ext cx="19923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>
                <a:solidFill>
                  <a:schemeClr val="tx1"/>
                </a:solidFill>
              </a:rPr>
              <a:t>Commercialization</a:t>
            </a:r>
          </a:p>
        </p:txBody>
      </p:sp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0" y="5181600"/>
            <a:ext cx="67627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b="1" i="1" dirty="0">
                <a:solidFill>
                  <a:schemeClr val="tx1"/>
                </a:solidFill>
              </a:rPr>
              <a:t>-$$</a:t>
            </a:r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>
            <a:off x="2590800" y="2057400"/>
            <a:ext cx="0" cy="128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4343400" y="1600200"/>
            <a:ext cx="0" cy="585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>
            <a:off x="6096000" y="2057400"/>
            <a:ext cx="0" cy="128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9" name="Rectangle 17"/>
          <p:cNvSpPr>
            <a:spLocks noChangeArrowheads="1"/>
          </p:cNvSpPr>
          <p:nvPr/>
        </p:nvSpPr>
        <p:spPr bwMode="auto">
          <a:xfrm>
            <a:off x="457200" y="6124575"/>
            <a:ext cx="2081212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 dirty="0" err="1">
                <a:solidFill>
                  <a:schemeClr val="tx1"/>
                </a:solidFill>
              </a:rPr>
              <a:t>Univ</a:t>
            </a:r>
            <a:r>
              <a:rPr lang="en-US" sz="1600" b="1" i="1" dirty="0">
                <a:solidFill>
                  <a:schemeClr val="tx1"/>
                </a:solidFill>
              </a:rPr>
              <a:t> and Non-profit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 dirty="0">
                <a:solidFill>
                  <a:schemeClr val="tx1"/>
                </a:solidFill>
              </a:rPr>
              <a:t> R&amp;D</a:t>
            </a:r>
          </a:p>
        </p:txBody>
      </p:sp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7086600" y="6172200"/>
            <a:ext cx="18430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 dirty="0">
                <a:solidFill>
                  <a:schemeClr val="tx1"/>
                </a:solidFill>
              </a:rPr>
              <a:t>Commercial R&amp;D</a:t>
            </a:r>
          </a:p>
        </p:txBody>
      </p:sp>
      <p:sp>
        <p:nvSpPr>
          <p:cNvPr id="8212" name="Line 20"/>
          <p:cNvSpPr>
            <a:spLocks noChangeShapeType="1"/>
          </p:cNvSpPr>
          <p:nvPr/>
        </p:nvSpPr>
        <p:spPr bwMode="auto">
          <a:xfrm flipH="1">
            <a:off x="7391400" y="6096000"/>
            <a:ext cx="1022350" cy="0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4" name="Line 22"/>
          <p:cNvSpPr>
            <a:spLocks noChangeShapeType="1"/>
          </p:cNvSpPr>
          <p:nvPr/>
        </p:nvSpPr>
        <p:spPr bwMode="auto">
          <a:xfrm flipH="1">
            <a:off x="6858000" y="6096000"/>
            <a:ext cx="509588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5" name="Rectangle 23"/>
          <p:cNvSpPr>
            <a:spLocks noChangeArrowheads="1"/>
          </p:cNvSpPr>
          <p:nvPr/>
        </p:nvSpPr>
        <p:spPr bwMode="auto">
          <a:xfrm>
            <a:off x="8077200" y="1219200"/>
            <a:ext cx="6495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2400" b="1" i="1" dirty="0">
                <a:solidFill>
                  <a:srgbClr val="000000"/>
                </a:solidFill>
              </a:rPr>
              <a:t>+$$</a:t>
            </a:r>
          </a:p>
        </p:txBody>
      </p:sp>
      <p:sp>
        <p:nvSpPr>
          <p:cNvPr id="8216" name="Rectangle 24"/>
          <p:cNvSpPr>
            <a:spLocks noChangeArrowheads="1"/>
          </p:cNvSpPr>
          <p:nvPr/>
        </p:nvSpPr>
        <p:spPr bwMode="auto">
          <a:xfrm>
            <a:off x="7162800" y="5511225"/>
            <a:ext cx="16764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 dirty="0">
                <a:solidFill>
                  <a:schemeClr val="tx1"/>
                </a:solidFill>
              </a:rPr>
              <a:t>Business &amp; Markets Drive</a:t>
            </a:r>
          </a:p>
        </p:txBody>
      </p:sp>
      <p:sp>
        <p:nvSpPr>
          <p:cNvPr id="8217" name="Rectangle 25"/>
          <p:cNvSpPr>
            <a:spLocks noChangeArrowheads="1"/>
          </p:cNvSpPr>
          <p:nvPr/>
        </p:nvSpPr>
        <p:spPr bwMode="auto">
          <a:xfrm>
            <a:off x="762000" y="5410200"/>
            <a:ext cx="1524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1" i="1" dirty="0">
                <a:solidFill>
                  <a:schemeClr val="tx1"/>
                </a:solidFill>
              </a:rPr>
              <a:t>Science &amp; Technology Drives</a:t>
            </a:r>
          </a:p>
        </p:txBody>
      </p:sp>
      <p:sp>
        <p:nvSpPr>
          <p:cNvPr id="8219" name="Rectangle 27"/>
          <p:cNvSpPr>
            <a:spLocks noChangeArrowheads="1"/>
          </p:cNvSpPr>
          <p:nvPr/>
        </p:nvSpPr>
        <p:spPr bwMode="auto">
          <a:xfrm>
            <a:off x="0" y="6019800"/>
            <a:ext cx="8102600" cy="290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300" b="1" i="1">
                <a:solidFill>
                  <a:schemeClr val="tx1"/>
                </a:solidFill>
              </a:rPr>
              <a:t>            </a:t>
            </a:r>
          </a:p>
        </p:txBody>
      </p:sp>
      <p:sp>
        <p:nvSpPr>
          <p:cNvPr id="8220" name="Line 28"/>
          <p:cNvSpPr>
            <a:spLocks noChangeShapeType="1"/>
          </p:cNvSpPr>
          <p:nvPr/>
        </p:nvSpPr>
        <p:spPr bwMode="auto">
          <a:xfrm>
            <a:off x="7620000" y="2057400"/>
            <a:ext cx="0" cy="128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1" name="Line 29"/>
          <p:cNvSpPr>
            <a:spLocks noChangeShapeType="1"/>
          </p:cNvSpPr>
          <p:nvPr/>
        </p:nvSpPr>
        <p:spPr bwMode="auto">
          <a:xfrm flipV="1">
            <a:off x="7924800" y="1447800"/>
            <a:ext cx="381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26" name="Oval 34"/>
          <p:cNvSpPr>
            <a:spLocks noChangeArrowheads="1"/>
          </p:cNvSpPr>
          <p:nvPr/>
        </p:nvSpPr>
        <p:spPr bwMode="auto">
          <a:xfrm>
            <a:off x="1524000" y="2133600"/>
            <a:ext cx="3429000" cy="1676400"/>
          </a:xfrm>
          <a:prstGeom prst="ellipse">
            <a:avLst/>
          </a:prstGeom>
          <a:solidFill>
            <a:schemeClr val="accent4">
              <a:lumMod val="20000"/>
              <a:lumOff val="80000"/>
              <a:alpha val="41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8" name="Line 36"/>
          <p:cNvSpPr>
            <a:spLocks noChangeShapeType="1"/>
          </p:cNvSpPr>
          <p:nvPr/>
        </p:nvSpPr>
        <p:spPr bwMode="auto">
          <a:xfrm>
            <a:off x="6096000" y="1676400"/>
            <a:ext cx="0" cy="585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29" name="Line 37"/>
          <p:cNvSpPr>
            <a:spLocks noChangeShapeType="1"/>
          </p:cNvSpPr>
          <p:nvPr/>
        </p:nvSpPr>
        <p:spPr bwMode="auto">
          <a:xfrm>
            <a:off x="2590800" y="1752600"/>
            <a:ext cx="0" cy="585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30" name="Line 38"/>
          <p:cNvSpPr>
            <a:spLocks noChangeShapeType="1"/>
          </p:cNvSpPr>
          <p:nvPr/>
        </p:nvSpPr>
        <p:spPr bwMode="auto">
          <a:xfrm>
            <a:off x="7620000" y="457200"/>
            <a:ext cx="0" cy="502920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31" name="AutoShape 39"/>
          <p:cNvSpPr>
            <a:spLocks noChangeArrowheads="1"/>
          </p:cNvSpPr>
          <p:nvPr/>
        </p:nvSpPr>
        <p:spPr bwMode="auto">
          <a:xfrm rot="10454505">
            <a:off x="1295400" y="4800600"/>
            <a:ext cx="762000" cy="533400"/>
          </a:xfrm>
          <a:custGeom>
            <a:avLst/>
            <a:gdLst>
              <a:gd name="T0" fmla="*/ 380965 w 21600"/>
              <a:gd name="T1" fmla="*/ 0 h 21600"/>
              <a:gd name="T2" fmla="*/ 95250 w 21600"/>
              <a:gd name="T3" fmla="*/ 266700 h 21600"/>
              <a:gd name="T4" fmla="*/ 380965 w 21600"/>
              <a:gd name="T5" fmla="*/ 133350 h 21600"/>
              <a:gd name="T6" fmla="*/ 857250 w 21600"/>
              <a:gd name="T7" fmla="*/ 266700 h 21600"/>
              <a:gd name="T8" fmla="*/ 666750 w 21600"/>
              <a:gd name="T9" fmla="*/ 400050 h 21600"/>
              <a:gd name="T10" fmla="*/ 476250 w 21600"/>
              <a:gd name="T11" fmla="*/ 2667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232" name="AutoShape 40"/>
          <p:cNvSpPr>
            <a:spLocks noChangeArrowheads="1"/>
          </p:cNvSpPr>
          <p:nvPr/>
        </p:nvSpPr>
        <p:spPr bwMode="auto">
          <a:xfrm rot="10454505">
            <a:off x="2743200" y="3276600"/>
            <a:ext cx="1295400" cy="457200"/>
          </a:xfrm>
          <a:custGeom>
            <a:avLst/>
            <a:gdLst>
              <a:gd name="T0" fmla="*/ 647640 w 21600"/>
              <a:gd name="T1" fmla="*/ 0 h 21600"/>
              <a:gd name="T2" fmla="*/ 161925 w 21600"/>
              <a:gd name="T3" fmla="*/ 228600 h 21600"/>
              <a:gd name="T4" fmla="*/ 647640 w 21600"/>
              <a:gd name="T5" fmla="*/ 114300 h 21600"/>
              <a:gd name="T6" fmla="*/ 1457325 w 21600"/>
              <a:gd name="T7" fmla="*/ 228600 h 21600"/>
              <a:gd name="T8" fmla="*/ 1133475 w 21600"/>
              <a:gd name="T9" fmla="*/ 342900 h 21600"/>
              <a:gd name="T10" fmla="*/ 809625 w 21600"/>
              <a:gd name="T11" fmla="*/ 2286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233" name="AutoShape 41"/>
          <p:cNvSpPr>
            <a:spLocks noChangeArrowheads="1"/>
          </p:cNvSpPr>
          <p:nvPr/>
        </p:nvSpPr>
        <p:spPr bwMode="auto">
          <a:xfrm>
            <a:off x="4191000" y="2133600"/>
            <a:ext cx="914400" cy="381000"/>
          </a:xfrm>
          <a:custGeom>
            <a:avLst/>
            <a:gdLst>
              <a:gd name="T0" fmla="*/ 457158 w 21600"/>
              <a:gd name="T1" fmla="*/ 0 h 21600"/>
              <a:gd name="T2" fmla="*/ 114300 w 21600"/>
              <a:gd name="T3" fmla="*/ 190500 h 21600"/>
              <a:gd name="T4" fmla="*/ 457158 w 21600"/>
              <a:gd name="T5" fmla="*/ 95250 h 21600"/>
              <a:gd name="T6" fmla="*/ 1028700 w 21600"/>
              <a:gd name="T7" fmla="*/ 190500 h 21600"/>
              <a:gd name="T8" fmla="*/ 800100 w 21600"/>
              <a:gd name="T9" fmla="*/ 285750 h 21600"/>
              <a:gd name="T10" fmla="*/ 571500 w 21600"/>
              <a:gd name="T11" fmla="*/ 1905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234" name="AutoShape 42"/>
          <p:cNvSpPr>
            <a:spLocks noChangeArrowheads="1"/>
          </p:cNvSpPr>
          <p:nvPr/>
        </p:nvSpPr>
        <p:spPr bwMode="auto">
          <a:xfrm rot="10454505">
            <a:off x="5791200" y="2133600"/>
            <a:ext cx="914400" cy="457200"/>
          </a:xfrm>
          <a:custGeom>
            <a:avLst/>
            <a:gdLst>
              <a:gd name="T0" fmla="*/ 457158 w 21600"/>
              <a:gd name="T1" fmla="*/ 0 h 21600"/>
              <a:gd name="T2" fmla="*/ 114300 w 21600"/>
              <a:gd name="T3" fmla="*/ 228600 h 21600"/>
              <a:gd name="T4" fmla="*/ 457158 w 21600"/>
              <a:gd name="T5" fmla="*/ 114300 h 21600"/>
              <a:gd name="T6" fmla="*/ 1028700 w 21600"/>
              <a:gd name="T7" fmla="*/ 228600 h 21600"/>
              <a:gd name="T8" fmla="*/ 800100 w 21600"/>
              <a:gd name="T9" fmla="*/ 342900 h 21600"/>
              <a:gd name="T10" fmla="*/ 571500 w 21600"/>
              <a:gd name="T11" fmla="*/ 2286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235" name="AutoShape 43"/>
          <p:cNvSpPr>
            <a:spLocks noChangeArrowheads="1"/>
          </p:cNvSpPr>
          <p:nvPr/>
        </p:nvSpPr>
        <p:spPr bwMode="auto">
          <a:xfrm rot="-417105">
            <a:off x="7772400" y="685800"/>
            <a:ext cx="1143000" cy="762000"/>
          </a:xfrm>
          <a:custGeom>
            <a:avLst/>
            <a:gdLst>
              <a:gd name="T0" fmla="*/ 571447 w 21600"/>
              <a:gd name="T1" fmla="*/ 0 h 21600"/>
              <a:gd name="T2" fmla="*/ 142875 w 21600"/>
              <a:gd name="T3" fmla="*/ 381000 h 21600"/>
              <a:gd name="T4" fmla="*/ 571447 w 21600"/>
              <a:gd name="T5" fmla="*/ 190500 h 21600"/>
              <a:gd name="T6" fmla="*/ 1285875 w 21600"/>
              <a:gd name="T7" fmla="*/ 381000 h 21600"/>
              <a:gd name="T8" fmla="*/ 1000125 w 21600"/>
              <a:gd name="T9" fmla="*/ 571500 h 21600"/>
              <a:gd name="T10" fmla="*/ 714375 w 21600"/>
              <a:gd name="T11" fmla="*/ 3810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236" name="AutoShape 44"/>
          <p:cNvSpPr>
            <a:spLocks noChangeArrowheads="1"/>
          </p:cNvSpPr>
          <p:nvPr/>
        </p:nvSpPr>
        <p:spPr bwMode="auto">
          <a:xfrm rot="-417105">
            <a:off x="6781800" y="2133600"/>
            <a:ext cx="762000" cy="306388"/>
          </a:xfrm>
          <a:custGeom>
            <a:avLst/>
            <a:gdLst>
              <a:gd name="T0" fmla="*/ 397475 w 21600"/>
              <a:gd name="T1" fmla="*/ 142 h 21600"/>
              <a:gd name="T2" fmla="*/ 96308 w 21600"/>
              <a:gd name="T3" fmla="*/ 143251 h 21600"/>
              <a:gd name="T4" fmla="*/ 389220 w 21600"/>
              <a:gd name="T5" fmla="*/ 76668 h 21600"/>
              <a:gd name="T6" fmla="*/ 857250 w 21600"/>
              <a:gd name="T7" fmla="*/ 153194 h 21600"/>
              <a:gd name="T8" fmla="*/ 666750 w 21600"/>
              <a:gd name="T9" fmla="*/ 229791 h 21600"/>
              <a:gd name="T10" fmla="*/ 476250 w 21600"/>
              <a:gd name="T11" fmla="*/ 153194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998" y="5399"/>
                  <a:pt x="5662" y="7542"/>
                  <a:pt x="5420" y="10332"/>
                </a:cubicBezTo>
                <a:lnTo>
                  <a:pt x="40" y="9865"/>
                </a:lnTo>
                <a:cubicBezTo>
                  <a:pt x="525" y="4284"/>
                  <a:pt x="5197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838200" y="4191000"/>
            <a:ext cx="16764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 dirty="0" smtClean="0">
                <a:solidFill>
                  <a:schemeClr val="tx1"/>
                </a:solidFill>
              </a:rPr>
              <a:t>$ Fed Grants – NIH,NSF, etc.</a:t>
            </a:r>
            <a:endParaRPr lang="en-US" sz="1600" b="1" i="1" dirty="0">
              <a:solidFill>
                <a:schemeClr val="tx1"/>
              </a:solidFill>
            </a:endParaRPr>
          </a:p>
        </p:txBody>
      </p:sp>
      <p:sp>
        <p:nvSpPr>
          <p:cNvPr id="47" name="Rectangle 24"/>
          <p:cNvSpPr>
            <a:spLocks noChangeArrowheads="1"/>
          </p:cNvSpPr>
          <p:nvPr/>
        </p:nvSpPr>
        <p:spPr bwMode="auto">
          <a:xfrm>
            <a:off x="2362200" y="2743200"/>
            <a:ext cx="16764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 dirty="0" smtClean="0">
                <a:solidFill>
                  <a:schemeClr val="tx1"/>
                </a:solidFill>
              </a:rPr>
              <a:t>$ Fed Grants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 dirty="0" err="1" smtClean="0"/>
              <a:t>DoD</a:t>
            </a:r>
            <a:r>
              <a:rPr lang="en-US" sz="1600" b="1" i="1" dirty="0" smtClean="0"/>
              <a:t> ,DOE ,USDA</a:t>
            </a:r>
            <a:r>
              <a:rPr lang="en-US" sz="1600" b="1" i="1" dirty="0" smtClean="0">
                <a:solidFill>
                  <a:schemeClr val="tx1"/>
                </a:solidFill>
              </a:rPr>
              <a:t>.</a:t>
            </a:r>
            <a:endParaRPr lang="en-US" sz="1600" b="1" i="1" dirty="0">
              <a:solidFill>
                <a:schemeClr val="tx1"/>
              </a:solidFill>
            </a:endParaRPr>
          </a:p>
        </p:txBody>
      </p:sp>
      <p:sp>
        <p:nvSpPr>
          <p:cNvPr id="48" name="Rectangle 24"/>
          <p:cNvSpPr>
            <a:spLocks noChangeArrowheads="1"/>
          </p:cNvSpPr>
          <p:nvPr/>
        </p:nvSpPr>
        <p:spPr bwMode="auto">
          <a:xfrm>
            <a:off x="2819400" y="4114800"/>
            <a:ext cx="38100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 dirty="0" smtClean="0">
                <a:solidFill>
                  <a:schemeClr val="tx1"/>
                </a:solidFill>
              </a:rPr>
              <a:t>$$ -MTI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 dirty="0" smtClean="0"/>
              <a:t>Seed Grants, Development Awards, ACF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 dirty="0" smtClean="0">
                <a:solidFill>
                  <a:schemeClr val="tx1"/>
                </a:solidFill>
              </a:rPr>
              <a:t>Fed SBIR</a:t>
            </a:r>
            <a:endParaRPr lang="en-US" sz="1600" b="1" i="1" dirty="0">
              <a:solidFill>
                <a:schemeClr val="tx1"/>
              </a:solidFill>
            </a:endParaRPr>
          </a:p>
        </p:txBody>
      </p:sp>
      <p:sp>
        <p:nvSpPr>
          <p:cNvPr id="50" name="Rectangle 24"/>
          <p:cNvSpPr>
            <a:spLocks noChangeArrowheads="1"/>
          </p:cNvSpPr>
          <p:nvPr/>
        </p:nvSpPr>
        <p:spPr bwMode="auto">
          <a:xfrm>
            <a:off x="6172200" y="3505200"/>
            <a:ext cx="29718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 dirty="0" smtClean="0">
                <a:solidFill>
                  <a:schemeClr val="tx1"/>
                </a:solidFill>
              </a:rPr>
              <a:t>$ SEGF----VC ---Equity--- Debt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362200" y="5029200"/>
            <a:ext cx="51816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24"/>
          <p:cNvSpPr>
            <a:spLocks noChangeArrowheads="1"/>
          </p:cNvSpPr>
          <p:nvPr/>
        </p:nvSpPr>
        <p:spPr bwMode="auto">
          <a:xfrm>
            <a:off x="2743200" y="5105400"/>
            <a:ext cx="403860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600" b="1" i="1" dirty="0" smtClean="0">
                <a:solidFill>
                  <a:schemeClr val="tx1"/>
                </a:solidFill>
              </a:rPr>
              <a:t>$ Company Funds – Family, Fools and Friends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endParaRPr lang="en-US" sz="1600" b="1" i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410200" y="304800"/>
            <a:ext cx="3160713" cy="4038600"/>
            <a:chOff x="336" y="192"/>
            <a:chExt cx="2275" cy="2907"/>
          </a:xfrm>
        </p:grpSpPr>
        <p:pic>
          <p:nvPicPr>
            <p:cNvPr id="3075" name="Picture 3" descr="Denise SkonbergCAS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6" y="192"/>
              <a:ext cx="1152" cy="1757"/>
            </a:xfrm>
            <a:prstGeom prst="rect">
              <a:avLst/>
            </a:prstGeom>
            <a:noFill/>
          </p:spPr>
        </p:pic>
        <p:pic>
          <p:nvPicPr>
            <p:cNvPr id="3076" name="Picture 4" descr="OysterCAS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87" y="192"/>
              <a:ext cx="1124" cy="1728"/>
            </a:xfrm>
            <a:prstGeom prst="rect">
              <a:avLst/>
            </a:prstGeom>
            <a:noFill/>
          </p:spPr>
        </p:pic>
        <p:pic>
          <p:nvPicPr>
            <p:cNvPr id="3077" name="Picture 5" descr="Franklin HatcheryCAS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" y="1584"/>
              <a:ext cx="2272" cy="1515"/>
            </a:xfrm>
            <a:prstGeom prst="rect">
              <a:avLst/>
            </a:prstGeom>
            <a:noFill/>
          </p:spPr>
        </p:pic>
      </p:grp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4622800" y="0"/>
            <a:ext cx="0" cy="6858000"/>
          </a:xfrm>
          <a:prstGeom prst="line">
            <a:avLst/>
          </a:prstGeom>
          <a:noFill/>
          <a:ln w="57150">
            <a:solidFill>
              <a:srgbClr val="69D4F4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051425" y="4724400"/>
            <a:ext cx="3940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200" b="1" dirty="0"/>
              <a:t>The University of Maine has R&amp;D activity with hundreds of Maine companies throughout the State.</a:t>
            </a:r>
            <a:endParaRPr lang="en-US" sz="2000" b="1" dirty="0"/>
          </a:p>
        </p:txBody>
      </p:sp>
      <p:pic>
        <p:nvPicPr>
          <p:cNvPr id="11" name="Picture 10" descr="ORED MAP for  DECD.jpg"/>
          <p:cNvPicPr>
            <a:picLocks noChangeAspect="1"/>
          </p:cNvPicPr>
          <p:nvPr/>
        </p:nvPicPr>
        <p:blipFill>
          <a:blip r:embed="rId6" cstate="print"/>
          <a:srcRect l="11503" t="7778" r="10850" b="6667"/>
          <a:stretch>
            <a:fillRect/>
          </a:stretch>
        </p:blipFill>
        <p:spPr>
          <a:xfrm>
            <a:off x="0" y="0"/>
            <a:ext cx="4800600" cy="684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D6597-A183-492A-BD8C-06B2E9AE001E}" type="datetime2">
              <a:rPr lang="en-US"/>
              <a:pPr/>
              <a:t>Monday, November 14,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Jake Ward, Director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5D0B-0E6B-4D33-8C32-B70B185029EC}" type="slidenum">
              <a:rPr lang="en-US"/>
              <a:pPr/>
              <a:t>6</a:t>
            </a:fld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Collaborative Research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2800" b="0">
                <a:latin typeface="Tahoma" pitchFamily="34" charset="0"/>
              </a:rPr>
              <a:t>Common theme to explore</a:t>
            </a:r>
          </a:p>
          <a:p>
            <a:r>
              <a:rPr lang="en-US" sz="2800" b="0">
                <a:latin typeface="Tahoma" pitchFamily="34" charset="0"/>
              </a:rPr>
              <a:t>Company/University partner with or without outside funding</a:t>
            </a:r>
            <a:r>
              <a:rPr lang="en-US"/>
              <a:t> </a:t>
            </a:r>
          </a:p>
          <a:p>
            <a:pPr lvl="1"/>
            <a:r>
              <a:rPr lang="en-US" sz="2400"/>
              <a:t>Federal, state, other funding programs</a:t>
            </a:r>
          </a:p>
          <a:p>
            <a:pPr lvl="1"/>
            <a:r>
              <a:rPr lang="en-US" sz="2400"/>
              <a:t>Co-proposers or prime/sub contractors</a:t>
            </a:r>
          </a:p>
          <a:p>
            <a:pPr lvl="1"/>
            <a:r>
              <a:rPr lang="en-US" sz="2400"/>
              <a:t>Examples: NIST ATP, DOE NICE3, SBIR/STTR - Company lead</a:t>
            </a:r>
          </a:p>
          <a:p>
            <a:pPr lvl="1"/>
            <a:r>
              <a:rPr lang="en-US" sz="2400"/>
              <a:t>More traditional NSF, NIH, DOD - University lead</a:t>
            </a:r>
          </a:p>
          <a:p>
            <a:pPr lvl="1"/>
            <a:r>
              <a:rPr lang="en-US" sz="2400"/>
              <a:t>Simple joint collaboration with no external funds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A2AE-657E-4639-89B3-30E2BEE8C2C2}" type="datetime2">
              <a:rPr lang="en-US"/>
              <a:pPr/>
              <a:t>Monday, November 14,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Jake Ward, Director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5607-AA10-404A-9EA0-4217674EC359}" type="slidenum">
              <a:rPr lang="en-US"/>
              <a:pPr/>
              <a:t>7</a:t>
            </a:fld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Contract Research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Company has identified a specific problem or need</a:t>
            </a:r>
          </a:p>
          <a:p>
            <a:r>
              <a:rPr lang="en-US"/>
              <a:t>Fee for service project developed</a:t>
            </a:r>
          </a:p>
          <a:p>
            <a:r>
              <a:rPr lang="en-US"/>
              <a:t>solutions can be proprietary to company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DA1F-E694-47C2-B6C6-3EC871429B2D}" type="datetime2">
              <a:rPr lang="en-US"/>
              <a:pPr/>
              <a:t>Monday, November 14, 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Jake Ward, Director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EBB66-67BF-4B4F-A462-838FF5E1A566}" type="slidenum">
              <a:rPr lang="en-US"/>
              <a:pPr/>
              <a:t>8</a:t>
            </a:fld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Industrial Constoria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Group of companies with common theme</a:t>
            </a:r>
          </a:p>
          <a:p>
            <a:r>
              <a:rPr lang="en-US"/>
              <a:t>Annual contribution support research program</a:t>
            </a:r>
          </a:p>
          <a:p>
            <a:r>
              <a:rPr lang="en-US"/>
              <a:t>Consortium provides research direction</a:t>
            </a:r>
          </a:p>
          <a:p>
            <a:r>
              <a:rPr lang="en-US"/>
              <a:t>Results shared with consortium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20100805_MapPoster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23536"/>
            <a:ext cx="9468280" cy="698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2409</TotalTime>
  <Words>867</Words>
  <Application>Microsoft Office PowerPoint</Application>
  <PresentationFormat>On-screen Show (4:3)</PresentationFormat>
  <Paragraphs>227</Paragraphs>
  <Slides>27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Clean Tech Corridor Umaine’s Capacity and Assets Jake Ward,  </vt:lpstr>
      <vt:lpstr>Types of Partnerships</vt:lpstr>
      <vt:lpstr>Slide 3</vt:lpstr>
      <vt:lpstr>Innovation Continuum – R,D,&amp; C Its Cyclical – not Linear</vt:lpstr>
      <vt:lpstr>Slide 5</vt:lpstr>
      <vt:lpstr>Collaborative Research</vt:lpstr>
      <vt:lpstr>Contract Research</vt:lpstr>
      <vt:lpstr>Industrial Constoria</vt:lpstr>
      <vt:lpstr>Slide 9</vt:lpstr>
      <vt:lpstr>Contract Service</vt:lpstr>
      <vt:lpstr>Access to Facilities and Equipment</vt:lpstr>
      <vt:lpstr>Technology Transfer</vt:lpstr>
      <vt:lpstr> Student Projects</vt:lpstr>
      <vt:lpstr>Internships and Co-ops</vt:lpstr>
      <vt:lpstr> Looking at Partnerships - Leveraging Resources “Clusters”</vt:lpstr>
      <vt:lpstr>R&amp;D /Tech Transfer  Pilot Plant Facilities </vt:lpstr>
      <vt:lpstr>Slide 17</vt:lpstr>
      <vt:lpstr>Slide 18</vt:lpstr>
      <vt:lpstr>Slide 19</vt:lpstr>
      <vt:lpstr> Better Process Control  Product and Process Review Consumer Sensory Testing Grant Writing Support/Review Food Processing  Analytical Consulting Shelf life studies  Food product development R&amp;D for trouble-shooting issues Commercial Kitchen Facilities </vt:lpstr>
      <vt:lpstr>Slide 21</vt:lpstr>
      <vt:lpstr>Slide 22</vt:lpstr>
      <vt:lpstr>Slide 23</vt:lpstr>
      <vt:lpstr>Slide 24</vt:lpstr>
      <vt:lpstr>Nanotechnology Thin films  Environmental Sensors Bio Sensors  Ultra-high Temp Sensors  </vt:lpstr>
      <vt:lpstr>Business Help</vt:lpstr>
      <vt:lpstr>For More Info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University of Maine</dc:title>
  <dc:creator>sharonb</dc:creator>
  <cp:lastModifiedBy>Jesse</cp:lastModifiedBy>
  <cp:revision>168</cp:revision>
  <dcterms:created xsi:type="dcterms:W3CDTF">2010-10-07T15:32:48Z</dcterms:created>
  <dcterms:modified xsi:type="dcterms:W3CDTF">2011-11-15T03:23:18Z</dcterms:modified>
</cp:coreProperties>
</file>